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815" r:id="rId2"/>
    <p:sldMasterId id="2147483803" r:id="rId3"/>
    <p:sldMasterId id="2147483694" r:id="rId4"/>
  </p:sldMasterIdLst>
  <p:notesMasterIdLst>
    <p:notesMasterId r:id="rId86"/>
  </p:notesMasterIdLst>
  <p:sldIdLst>
    <p:sldId id="256" r:id="rId5"/>
    <p:sldId id="410" r:id="rId6"/>
    <p:sldId id="432" r:id="rId7"/>
    <p:sldId id="433" r:id="rId8"/>
    <p:sldId id="331" r:id="rId9"/>
    <p:sldId id="354" r:id="rId10"/>
    <p:sldId id="333" r:id="rId11"/>
    <p:sldId id="336" r:id="rId12"/>
    <p:sldId id="261" r:id="rId13"/>
    <p:sldId id="357" r:id="rId14"/>
    <p:sldId id="346" r:id="rId15"/>
    <p:sldId id="347" r:id="rId16"/>
    <p:sldId id="358" r:id="rId17"/>
    <p:sldId id="348" r:id="rId18"/>
    <p:sldId id="292" r:id="rId19"/>
    <p:sldId id="362" r:id="rId20"/>
    <p:sldId id="364" r:id="rId21"/>
    <p:sldId id="365" r:id="rId22"/>
    <p:sldId id="361" r:id="rId23"/>
    <p:sldId id="366" r:id="rId24"/>
    <p:sldId id="342" r:id="rId25"/>
    <p:sldId id="350" r:id="rId26"/>
    <p:sldId id="359" r:id="rId27"/>
    <p:sldId id="344" r:id="rId28"/>
    <p:sldId id="360" r:id="rId29"/>
    <p:sldId id="352" r:id="rId30"/>
    <p:sldId id="408" r:id="rId31"/>
    <p:sldId id="409" r:id="rId32"/>
    <p:sldId id="382" r:id="rId33"/>
    <p:sldId id="378" r:id="rId34"/>
    <p:sldId id="380" r:id="rId35"/>
    <p:sldId id="384" r:id="rId36"/>
    <p:sldId id="401" r:id="rId37"/>
    <p:sldId id="385" r:id="rId38"/>
    <p:sldId id="398" r:id="rId39"/>
    <p:sldId id="399" r:id="rId40"/>
    <p:sldId id="405" r:id="rId41"/>
    <p:sldId id="400" r:id="rId42"/>
    <p:sldId id="386" r:id="rId43"/>
    <p:sldId id="403" r:id="rId44"/>
    <p:sldId id="406" r:id="rId45"/>
    <p:sldId id="376" r:id="rId46"/>
    <p:sldId id="388" r:id="rId47"/>
    <p:sldId id="387" r:id="rId48"/>
    <p:sldId id="394" r:id="rId49"/>
    <p:sldId id="395" r:id="rId50"/>
    <p:sldId id="396" r:id="rId51"/>
    <p:sldId id="392" r:id="rId52"/>
    <p:sldId id="390" r:id="rId53"/>
    <p:sldId id="305" r:id="rId54"/>
    <p:sldId id="397" r:id="rId55"/>
    <p:sldId id="412" r:id="rId56"/>
    <p:sldId id="413" r:id="rId57"/>
    <p:sldId id="414" r:id="rId58"/>
    <p:sldId id="420" r:id="rId59"/>
    <p:sldId id="422" r:id="rId60"/>
    <p:sldId id="417" r:id="rId61"/>
    <p:sldId id="309" r:id="rId62"/>
    <p:sldId id="310" r:id="rId63"/>
    <p:sldId id="311" r:id="rId64"/>
    <p:sldId id="313" r:id="rId65"/>
    <p:sldId id="318" r:id="rId66"/>
    <p:sldId id="314" r:id="rId67"/>
    <p:sldId id="426" r:id="rId68"/>
    <p:sldId id="427" r:id="rId69"/>
    <p:sldId id="428" r:id="rId70"/>
    <p:sldId id="430" r:id="rId71"/>
    <p:sldId id="431" r:id="rId72"/>
    <p:sldId id="429" r:id="rId73"/>
    <p:sldId id="315" r:id="rId74"/>
    <p:sldId id="319" r:id="rId75"/>
    <p:sldId id="316" r:id="rId76"/>
    <p:sldId id="317" r:id="rId77"/>
    <p:sldId id="312" r:id="rId78"/>
    <p:sldId id="321" r:id="rId79"/>
    <p:sldId id="322" r:id="rId80"/>
    <p:sldId id="323" r:id="rId81"/>
    <p:sldId id="324" r:id="rId82"/>
    <p:sldId id="325" r:id="rId83"/>
    <p:sldId id="424" r:id="rId84"/>
    <p:sldId id="434" r:id="rId8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K" initials="J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EC"/>
    <a:srgbClr val="38802C"/>
    <a:srgbClr val="D8EEC0"/>
    <a:srgbClr val="E2FEE3"/>
    <a:srgbClr val="D2FED4"/>
    <a:srgbClr val="D0FECE"/>
    <a:srgbClr val="CFFDE7"/>
    <a:srgbClr val="A6FCD3"/>
    <a:srgbClr val="8DFBC7"/>
    <a:srgbClr val="89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3" autoAdjust="0"/>
    <p:restoredTop sz="94434" autoAdjust="0"/>
  </p:normalViewPr>
  <p:slideViewPr>
    <p:cSldViewPr>
      <p:cViewPr varScale="1">
        <p:scale>
          <a:sx n="76" d="100"/>
          <a:sy n="76" d="100"/>
        </p:scale>
        <p:origin x="12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25T10:48:51.593" idx="2">
    <p:pos x="5386" y="4103"/>
    <p:text>L1, 25.7.14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8-01T09:31:11.234" idx="3">
    <p:pos x="5473" y="4042"/>
    <p:text>L2 30.7.14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8-04T11:16:39.367" idx="4">
    <p:pos x="5474" y="4112"/>
    <p:text>L3 - L4; 4.8.14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4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4" Type="http://schemas.openxmlformats.org/officeDocument/2006/relationships/image" Target="../media/image10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wmf"/><Relationship Id="rId4" Type="http://schemas.openxmlformats.org/officeDocument/2006/relationships/image" Target="../media/image10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1AF5E-29D5-47B1-86ED-27AC4A7C54B2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5BA81-FE37-4C53-82E0-E403B0F97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5BA81-FE37-4C53-82E0-E403B0F97D8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8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13F75-8435-4255-99F4-2716A81334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F69B8-7CC7-4F69-93C8-68669363FD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6A209-1B64-420F-874B-550F389C6B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E4064-3425-4C68-90F6-AD3DB6A117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7C850-26F8-40EE-B91A-7D7B1FE0CB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K\Desktop\ISM_log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1814" cy="8191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DAD08-5520-4E0F-9BB9-88D26161C86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5DAD08-5520-4E0F-9BB9-88D26161C86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83D2A-3825-4591-AE44-131D533C2F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29797-662E-44B9-8909-8D0BBEE95054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024CD-0443-4560-A611-3B4DDAC03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14336-A278-4A50-8197-2B8F538A345A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CBFDF-F780-4D95-9B09-2DA3545B2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A2048-7020-43EB-B2AE-E3A35582B3FB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913F4-41BB-4F43-A3F8-CED37127F8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59D9C-BE49-43C6-9B3A-4C5D21C44D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E57C8-A932-4159-81D0-F15B4385EA61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F3070-5F49-4D50-8043-1207F3B0D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10456-654D-4A05-BB8F-AE865E18BD3F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99E58-02E2-4E92-BA21-64687D220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585F6-FAC8-4876-A19E-B67D83259323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D27F2-E278-4686-BF8B-F2D29622D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6A61E-718A-442B-90A8-AEC40C4A45D4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556AB-8D33-4D9D-9EFE-CCD4C76DD7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82939-808F-4670-AEB9-BC9573E092FE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1B178-1F2C-4E58-9BFF-F67E7AE96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F1BA8-E933-44D3-9950-0BBC6375F2DF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A27C0-B4EC-4609-9D6D-EC24A00CD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B0C9E-7A7D-4A08-80AC-E3FE7855508C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79D21-3120-4D49-92AD-DCB4FF4E0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A2AC7-F966-4297-997F-E915CCAF950B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EF9B0-2454-4594-AA7E-A2775AD39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C7AE1-3D17-4324-9FA5-96AF8FA6A9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8E2E3-2CBC-4DD9-9079-21E215677E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5E7E3F-9031-43D5-A04B-24B55022D9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BE17D-F52D-4EDF-9287-9ADF774AE3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5C873-B547-4EC9-B314-2E48CEF38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j-lt"/>
              </a:defRPr>
            </a:lvl1pPr>
          </a:lstStyle>
          <a:p>
            <a:pPr>
              <a:defRPr/>
            </a:pPr>
            <a:fld id="{585DAD08-5520-4E0F-9BB9-88D26161C8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735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827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ECB1-76D8-4446-AA1D-885FB417F27C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2A8F7-9F45-4648-80CE-F5B9AC62B7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CB57D-37F9-4627-BB08-948C58FEBA5B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27CE-7559-4233-8946-0A3B87EF12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E883F22-EBC9-4EAE-861D-D2E065F2ED5D}" type="datetimeFigureOut">
              <a:rPr lang="en-US"/>
              <a:pPr>
                <a:defRPr/>
              </a:pPr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67CA34-32A7-44B3-9AF6-BA4C320073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60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.bin"/><Relationship Id="rId10" Type="http://schemas.openxmlformats.org/officeDocument/2006/relationships/comments" Target="../comments/comment2.xml"/><Relationship Id="rId4" Type="http://schemas.openxmlformats.org/officeDocument/2006/relationships/image" Target="../media/image76.emf"/><Relationship Id="rId9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8.bin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9.bin"/><Relationship Id="rId3" Type="http://schemas.openxmlformats.org/officeDocument/2006/relationships/oleObject" Target="../embeddings/oleObject3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2.wmf"/><Relationship Id="rId17" Type="http://schemas.openxmlformats.org/officeDocument/2006/relationships/image" Target="../media/image84.wmf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7.bin"/><Relationship Id="rId5" Type="http://schemas.openxmlformats.org/officeDocument/2006/relationships/oleObject" Target="../embeddings/oleObject4.bin"/><Relationship Id="rId15" Type="http://schemas.openxmlformats.org/officeDocument/2006/relationships/image" Target="../media/image83.wmf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85.png"/><Relationship Id="rId10" Type="http://schemas.openxmlformats.org/officeDocument/2006/relationships/image" Target="../media/image81.w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5.bin"/><Relationship Id="rId27" Type="http://schemas.openxmlformats.org/officeDocument/2006/relationships/oleObject" Target="../embeddings/oleObject20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91.w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9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101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103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05.wmf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3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oleObject" Target="../embeddings/oleObject37.bin"/><Relationship Id="rId7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7.emf"/><Relationship Id="rId5" Type="http://schemas.openxmlformats.org/officeDocument/2006/relationships/package" Target="../embeddings/Microsoft_Word_Document3.docx"/><Relationship Id="rId10" Type="http://schemas.openxmlformats.org/officeDocument/2006/relationships/image" Target="../media/image10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38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39.bin"/><Relationship Id="rId7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1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10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package" Target="../embeddings/Microsoft_Word_Document7.docx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4.emf"/><Relationship Id="rId11" Type="http://schemas.openxmlformats.org/officeDocument/2006/relationships/comments" Target="../comments/comment3.xml"/><Relationship Id="rId5" Type="http://schemas.openxmlformats.org/officeDocument/2006/relationships/package" Target="../embeddings/Microsoft_Word_Document8.docx"/><Relationship Id="rId10" Type="http://schemas.openxmlformats.org/officeDocument/2006/relationships/image" Target="../media/image116.emf"/><Relationship Id="rId4" Type="http://schemas.openxmlformats.org/officeDocument/2006/relationships/image" Target="../media/image113.emf"/><Relationship Id="rId9" Type="http://schemas.openxmlformats.org/officeDocument/2006/relationships/package" Target="../embeddings/Microsoft_Word_Document10.docx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smtClean="0"/>
              <a:t>Electronic Devices</a:t>
            </a:r>
            <a:br>
              <a:rPr lang="en-US" sz="4000" dirty="0" smtClean="0"/>
            </a:br>
            <a:r>
              <a:rPr lang="en-US" dirty="0" smtClean="0"/>
              <a:t>	</a:t>
            </a:r>
            <a:r>
              <a:rPr lang="en-US" sz="3600" dirty="0" smtClean="0"/>
              <a:t>Introduction</a:t>
            </a: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>
            <a:off x="457200" y="5029200"/>
            <a:ext cx="36576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4076700" y="4800600"/>
            <a:ext cx="43815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en-US" sz="2400" kern="0" dirty="0"/>
              <a:t>V</a:t>
            </a:r>
            <a:r>
              <a:rPr lang="en-US" sz="2400" kern="0" dirty="0" smtClean="0"/>
              <a:t> Kumar</a:t>
            </a:r>
            <a:endParaRPr lang="en-US" sz="2400" kern="0" dirty="0"/>
          </a:p>
          <a:p>
            <a:pPr eaLnBrk="1" hangingPunct="1"/>
            <a:r>
              <a:rPr lang="en-US" sz="2400" kern="0" dirty="0" smtClean="0"/>
              <a:t>Email:vkumar52@iitism.ac.in</a:t>
            </a:r>
          </a:p>
          <a:p>
            <a:pPr eaLnBrk="1" hangingPunct="1"/>
            <a:r>
              <a:rPr lang="en-US" sz="2400" kern="0" dirty="0" smtClean="0"/>
              <a:t>Tel.: Office: 5426</a:t>
            </a:r>
          </a:p>
          <a:p>
            <a:pPr eaLnBrk="1" hangingPunct="1"/>
            <a:r>
              <a:rPr lang="en-US" sz="2400" kern="0" dirty="0" smtClean="0"/>
              <a:t>Mobile: 9431122030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57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 Lect.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8400" y="1524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Comparison of Physical properties of Graphene, Silicon (Si) and Copper (Cu)</a:t>
            </a:r>
            <a:endParaRPr lang="en-IN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371029"/>
                  </p:ext>
                </p:extLst>
              </p:nvPr>
            </p:nvGraphicFramePr>
            <p:xfrm>
              <a:off x="762000" y="990600"/>
              <a:ext cx="7620001" cy="511662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75788"/>
                    <a:gridCol w="1996217"/>
                    <a:gridCol w="1373998"/>
                    <a:gridCol w="1373998"/>
                  </a:tblGrid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Physical properties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graphene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Cu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Melting Point  (K)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3800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1687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1357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493968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Thermal conductivity 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𝑚𝑘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)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0.385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Current density (A/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&gt;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&gt;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oMath>
                          </a14:m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51368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Electron mobility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𝑐𝑚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𝑉𝑠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&gt;10000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1400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Mean free path (nm)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Young’s modulus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TPa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0.14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TPa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Tensile strength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1100 GPa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165 GPa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82435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Band Gap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Zero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1.10 eV (Indirect)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Zero</a:t>
                          </a:r>
                          <a:endParaRPr lang="en-IN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9371029"/>
                  </p:ext>
                </p:extLst>
              </p:nvPr>
            </p:nvGraphicFramePr>
            <p:xfrm>
              <a:off x="762000" y="990600"/>
              <a:ext cx="7620001" cy="507027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75788"/>
                    <a:gridCol w="1996217"/>
                    <a:gridCol w="1373998"/>
                    <a:gridCol w="1373998"/>
                  </a:tblGrid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Physical properties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graphene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Si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b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Cu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F81BD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Melting Point  (K)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3800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1687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1357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7639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24" t="-127200" r="-165890" b="-44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0.385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24" t="-359494" r="-16589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4512" t="-359494" r="-13872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54425" t="-359494" r="-1770" b="-600000"/>
                          </a:stretch>
                        </a:blipFill>
                      </a:tcPr>
                    </a:tc>
                  </a:tr>
                  <a:tr h="6205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24" t="-355882" r="-165890" b="-3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&gt;10000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1400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Mean free path (nm)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44512" t="-596154" r="-138720" b="-3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40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Young’s modulus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 TPa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0.14 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TPa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  <a:tr h="4769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Tensile strength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1100 GPa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165 GPa</a:t>
                          </a:r>
                          <a:endParaRPr lang="en-IN" sz="20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en-IN" sz="20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0D8E8"/>
                        </a:solidFill>
                      </a:tcPr>
                    </a:tc>
                  </a:tr>
                  <a:tr h="824351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Band Gap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Zero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1.10 eV (Indirect)</a:t>
                          </a:r>
                          <a:endParaRPr lang="en-IN" sz="11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Zero</a:t>
                          </a:r>
                          <a:endParaRPr lang="en-IN" sz="11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DF4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321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28600"/>
            <a:ext cx="8229600" cy="685800"/>
          </a:xfrm>
          <a:prstGeom prst="rect">
            <a:avLst/>
          </a:prstGeom>
          <a:solidFill>
            <a:srgbClr val="ECFEEC"/>
          </a:solidFill>
          <a:ln w="28575" cap="flat" cmpd="sng" algn="ctr">
            <a:solidFill>
              <a:srgbClr val="006633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</a:rPr>
              <a:t>Conduction Electrons in Pure (Si)</a:t>
            </a:r>
            <a:r>
              <a:rPr kumimoji="0" lang="en-US" sz="27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</a:rPr>
              <a:t> Semiconductor</a:t>
            </a: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838200"/>
            <a:ext cx="7594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 and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are 4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gp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materials having 3-dimensional, diamond type, tetrahedral S/C (4 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of valence electrons in the outermost orbit). The crystals are covalently bonded with the neigh</a:t>
            </a:r>
            <a:r>
              <a:rPr lang="en-US" sz="2000" kern="0" dirty="0" err="1" smtClean="0">
                <a:solidFill>
                  <a:srgbClr val="000000"/>
                </a:solidFill>
              </a:rPr>
              <a:t>bouring</a:t>
            </a:r>
            <a:r>
              <a:rPr lang="en-US" sz="2000" kern="0" dirty="0" smtClean="0">
                <a:solidFill>
                  <a:srgbClr val="000000"/>
                </a:solidFill>
              </a:rPr>
              <a:t> atoms. Thy are weak-bond and broken due to thermal excitation and electron becomes free and function as charge carrier to conduction through crystal.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9912" y="3886200"/>
            <a:ext cx="27717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02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588" y="385763"/>
            <a:ext cx="8124825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81000" y="6400800"/>
            <a:ext cx="855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Some of these Figures are from Brian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Ackland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, Stevens Institute of Technology, NJ</a:t>
            </a: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463037"/>
              </p:ext>
            </p:extLst>
          </p:nvPr>
        </p:nvGraphicFramePr>
        <p:xfrm>
          <a:off x="152400" y="5715000"/>
          <a:ext cx="311150" cy="563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73" name="Packager Shell Object" showAsIcon="1" r:id="rId4" imgW="1168560" imgH="685800" progId="Package">
                  <p:embed/>
                </p:oleObj>
              </mc:Choice>
              <mc:Fallback>
                <p:oleObj name="Packager Shell Object" showAsIcon="1" r:id="rId4" imgW="1168560" imgH="685800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715000"/>
                        <a:ext cx="311150" cy="5636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9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79057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2000" y="1828800"/>
            <a:ext cx="7632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we introduce a boron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(group III-acceptor)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atom: 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743200"/>
            <a:ext cx="27908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62000" y="5257800"/>
            <a:ext cx="820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Can accept an extra electron which creates a hole –leads to a negative B─ ion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– but no conduction electron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– property of semiconductors: large changes in conductivity through the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addition of trace amounts of dopant material </a:t>
            </a:r>
          </a:p>
        </p:txBody>
      </p:sp>
      <p:sp>
        <p:nvSpPr>
          <p:cNvPr id="8" name="Rectangle 7"/>
          <p:cNvSpPr/>
          <p:nvPr/>
        </p:nvSpPr>
        <p:spPr>
          <a:xfrm>
            <a:off x="-716882" y="228600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prstClr val="black"/>
                </a:solidFill>
              </a:rPr>
              <a:t>Impure S/Cs or Doped </a:t>
            </a:r>
            <a:r>
              <a:rPr lang="en-US" sz="2800" b="1" dirty="0">
                <a:solidFill>
                  <a:prstClr val="black"/>
                </a:solidFill>
              </a:rPr>
              <a:t>S/Cs: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7400" y="328504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          </a:t>
            </a:r>
            <a:r>
              <a:rPr lang="en-US" dirty="0" err="1" smtClean="0"/>
              <a:t>B</a:t>
            </a:r>
            <a:r>
              <a:rPr lang="en-US" baseline="30000" dirty="0" smtClean="0"/>
              <a:t>-</a:t>
            </a:r>
            <a:r>
              <a:rPr lang="en-US" dirty="0" smtClean="0"/>
              <a:t>  + hole </a:t>
            </a:r>
          </a:p>
          <a:p>
            <a:r>
              <a:rPr lang="en-US" dirty="0" smtClean="0"/>
              <a:t>in neighboring atom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150279" y="3469710"/>
            <a:ext cx="21921" cy="35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72200" y="3501742"/>
            <a:ext cx="5532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924800" y="3319039"/>
            <a:ext cx="0" cy="30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1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50" y="2057400"/>
            <a:ext cx="29146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62000" y="1447800"/>
            <a:ext cx="8001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Replace one silicon atom with an arsenic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(group V - donor)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atom: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4117381"/>
            <a:ext cx="7620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Contributes one extra electron which is weakly held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– free to wander at room temperature (almost 100% ionization)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– electron leaves behind a positive As+ ion – but no hole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81000"/>
            <a:ext cx="8124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73691" y="2613313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            </a:t>
            </a:r>
            <a:r>
              <a:rPr lang="en-US" dirty="0" err="1" smtClean="0"/>
              <a:t>As</a:t>
            </a:r>
            <a:r>
              <a:rPr lang="en-US" baseline="30000" dirty="0" smtClean="0"/>
              <a:t>+</a:t>
            </a:r>
            <a:r>
              <a:rPr lang="en-US" dirty="0" smtClean="0"/>
              <a:t>  +  electron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majority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96000" y="2797979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305800" y="2546056"/>
            <a:ext cx="0" cy="359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39800"/>
            <a:ext cx="82296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90000"/>
              </a:lnSpc>
              <a:defRPr/>
            </a:pPr>
            <a:endParaRPr lang="en-US" b="1" dirty="0" smtClean="0"/>
          </a:p>
          <a:p>
            <a:pPr lvl="2">
              <a:lnSpc>
                <a:spcPct val="90000"/>
              </a:lnSpc>
              <a:defRPr/>
            </a:pPr>
            <a:endParaRPr lang="en-US" dirty="0" smtClean="0"/>
          </a:p>
          <a:p>
            <a:pPr lvl="2">
              <a:lnSpc>
                <a:spcPct val="90000"/>
              </a:lnSpc>
              <a:defRPr/>
            </a:pPr>
            <a:endParaRPr lang="en-US" dirty="0" smtClean="0"/>
          </a:p>
          <a:p>
            <a:pPr lvl="2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38200" y="1219200"/>
            <a:ext cx="754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ED </a:t>
            </a:r>
            <a:r>
              <a:rPr lang="en-US" sz="2400" dirty="0" err="1" smtClean="0"/>
              <a:t>Lect</a:t>
            </a:r>
            <a:r>
              <a:rPr lang="en-US" sz="2400" dirty="0" smtClean="0"/>
              <a:t> 2. (Ref</a:t>
            </a:r>
            <a:r>
              <a:rPr lang="en-US" sz="2400" dirty="0"/>
              <a:t>. -Saleh &amp; </a:t>
            </a:r>
            <a:r>
              <a:rPr lang="en-US" sz="2400" dirty="0" err="1" smtClean="0"/>
              <a:t>Teich</a:t>
            </a:r>
            <a:r>
              <a:rPr lang="en-US" sz="2400" dirty="0" smtClean="0"/>
              <a:t>)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Types of S/Cs and their Applications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5638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Ref. -Saleh &amp; </a:t>
            </a:r>
            <a:r>
              <a:rPr lang="en-US" dirty="0" err="1" smtClean="0"/>
              <a:t>Teich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31242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Elementary, Binary, Ternary, and quaternary  S/Cs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50" y="218429"/>
            <a:ext cx="6861150" cy="642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9394"/>
            <a:ext cx="8229600" cy="64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8229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83" y="761769"/>
            <a:ext cx="7669433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83385"/>
              </p:ext>
            </p:extLst>
          </p:nvPr>
        </p:nvGraphicFramePr>
        <p:xfrm>
          <a:off x="457201" y="3200401"/>
          <a:ext cx="8001000" cy="342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796"/>
                <a:gridCol w="4217171"/>
                <a:gridCol w="616942"/>
                <a:gridCol w="2390091"/>
              </a:tblGrid>
              <a:tr h="326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Unit No.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Topics to be Covered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Lecture Hours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Learning Outcome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898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Physics and Properties of Semiconductors: Band structure, Fermi distribution, Density of states, intrinsic and extrinsic semiconductors, carrier concentration at thermal equilibrium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Acquire an understanding of the semiconductor band structure and calculation of carrier concentrations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98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Carrier transport phenomena: Carrier drift and diffusion, Generation and recombination, Minority carrier lifetime, Continuity equation, Solution of diffusion equations, Quasi Fermi levels, Hall effect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Develop an understanding about the carrier transport in semiconductors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64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p-n junctions: Built-in potential, Depletion region, Electrostatics of p-n junction, Derivation of diode equations, Current voltage characteristics, Capacitance, Transient behavior, Junction breakdown, Metal semiconductor junctions, Ohmic contact, Schottky diode, Solar Cells, Photodiodes, LEDs and Laser Diodes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Understand the functioning of various pn junction and metal semiconductor junction devices and derive their characteristics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98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Bipolar junction transistors: Transistor analysis, Frequency response and switching, Ebers-Moll model, small signal model (h equivalent), Deviations from the ideal behavior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Ability to derive the BJT characteristics and obtain their mathematical models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985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MOS system, Electrostatics of MOS structure, Capacitance Voltage characteristics, MOSFET fundamentals, I-V characteristics and  MOS models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Understand the fundamentals and characteristics of MOS devices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State-of-the-Art MOS Technology: small-geometry effects, fin-FETs, ultrathin body FETs, ballistic transport, hot-electron effects.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Get an overview of MOS technology and recent developments of device features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242053"/>
              </p:ext>
            </p:extLst>
          </p:nvPr>
        </p:nvGraphicFramePr>
        <p:xfrm>
          <a:off x="533400" y="838202"/>
          <a:ext cx="7847135" cy="2205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7135"/>
              </a:tblGrid>
              <a:tr h="2981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Course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2537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objective of the course is to develop an understanding of the device concepts and their operation that will be needed in a broad range of areas including modern semiconductor devices, circuit and VLSI design and engineering.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2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Learning Outcomes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9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Upon successful completion of this course, students will: </a:t>
                      </a:r>
                      <a:endParaRPr lang="en-US" sz="1100" dirty="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acquire a basic knowledge of the physical characteristics, such as electronic structures and optical and transport properties of semiconductors</a:t>
                      </a:r>
                      <a:endParaRPr lang="en-US" sz="1100" dirty="0">
                        <a:effectLst/>
                      </a:endParaRP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develop the understanding of the physics and internal working of the basic solid state devices and derive their characteristics</a:t>
                      </a:r>
                      <a:endParaRPr lang="en-US" sz="1100" dirty="0">
                        <a:effectLst/>
                      </a:endParaRP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000" dirty="0">
                          <a:effectLst/>
                        </a:rPr>
                        <a:t>have appreciation of semiconductor technology  and advanced devices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641305"/>
              </p:ext>
            </p:extLst>
          </p:nvPr>
        </p:nvGraphicFramePr>
        <p:xfrm>
          <a:off x="609600" y="304800"/>
          <a:ext cx="7847133" cy="376262"/>
        </p:xfrm>
        <a:graphic>
          <a:graphicData uri="http://schemas.openxmlformats.org/drawingml/2006/table">
            <a:tbl>
              <a:tblPr firstRow="1" firstCol="1" bandRow="1"/>
              <a:tblGrid>
                <a:gridCol w="803057"/>
                <a:gridCol w="880509"/>
                <a:gridCol w="4329171"/>
                <a:gridCol w="366879"/>
                <a:gridCol w="366879"/>
                <a:gridCol w="366879"/>
                <a:gridCol w="733759"/>
              </a:tblGrid>
              <a:tr h="1595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ourse</a:t>
                      </a: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Course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Course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Credit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31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ECC201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 </a:t>
                      </a:r>
                      <a:r>
                        <a:rPr lang="en-US" sz="10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Devices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5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219200"/>
            <a:ext cx="8153400" cy="513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Elemental S/Cs: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     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= 	1.11     0.66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	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λ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=        1.15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1.88</a:t>
            </a:r>
          </a:p>
          <a:p>
            <a:pPr marL="742950" marR="0" lvl="1" indent="-28575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Binary S/Cs: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             </a:t>
            </a: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III</a:t>
            </a:r>
            <a:r>
              <a:rPr kumimoji="0" lang="en-US" sz="1800" b="1" i="1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-V binary S/Cs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	 	    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AlAs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   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AlSb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2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(eV) =     2.45	2.16	     1.58</a:t>
            </a:r>
          </a:p>
          <a:p>
            <a:pPr marL="0" marR="0" lvl="2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	     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λ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μ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m)  = h</a:t>
            </a: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ᵞ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(eV )  =     0.52	0.57(VIS)     0.75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     				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GaAs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  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GaSb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(eV) =	2.26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1.42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0.73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  	       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λ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</a:t>
            </a: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μ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m) =1.24/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0.55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0.87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(NIR)  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1.70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err="1" smtClean="0">
                <a:solidFill>
                  <a:srgbClr val="FF0000"/>
                </a:solidFill>
              </a:rPr>
              <a:t>GaAs</a:t>
            </a:r>
            <a:r>
              <a:rPr lang="en-US" b="1" kern="0" dirty="0" smtClean="0">
                <a:solidFill>
                  <a:srgbClr val="FF0000"/>
                </a:solidFill>
              </a:rPr>
              <a:t> is the best S/C for the LED of </a:t>
            </a:r>
            <a:r>
              <a:rPr lang="en-US" b="1" kern="0" dirty="0" err="1" smtClean="0">
                <a:solidFill>
                  <a:srgbClr val="FF0000"/>
                </a:solidFill>
              </a:rPr>
              <a:t>I</a:t>
            </a:r>
            <a:r>
              <a:rPr lang="en-US" b="1" kern="0" baseline="30000" dirty="0" err="1" smtClean="0">
                <a:solidFill>
                  <a:srgbClr val="FF0000"/>
                </a:solidFill>
              </a:rPr>
              <a:t>st</a:t>
            </a:r>
            <a:r>
              <a:rPr lang="en-US" b="1" kern="0" dirty="0" smtClean="0">
                <a:solidFill>
                  <a:srgbClr val="FF0000"/>
                </a:solidFill>
              </a:rPr>
              <a:t> window of the O.F.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2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			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InP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InAs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71600"/>
            <a:ext cx="2389950" cy="19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5" y="228600"/>
            <a:ext cx="7373250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1143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Solid curve – D Gap</a:t>
            </a:r>
          </a:p>
          <a:p>
            <a:r>
              <a:rPr lang="en-US" sz="1400" dirty="0" smtClean="0"/>
              <a:t>Dashed curve- I Gap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83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64473"/>
              </p:ext>
            </p:extLst>
          </p:nvPr>
        </p:nvGraphicFramePr>
        <p:xfrm>
          <a:off x="2590800" y="457200"/>
          <a:ext cx="502920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11"/>
                <a:gridCol w="1240077"/>
                <a:gridCol w="1240077"/>
                <a:gridCol w="1653436"/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II-VI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ZnSe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CdSe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HgSe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ZnTe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0"/>
            <a:ext cx="7119000" cy="50760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304800"/>
            <a:ext cx="19415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kern="0" dirty="0" smtClean="0">
                <a:solidFill>
                  <a:srgbClr val="000000"/>
                </a:solidFill>
              </a:rPr>
              <a:t>II</a:t>
            </a:r>
            <a:r>
              <a:rPr lang="en-US" b="1" i="1" u="sng" kern="0" dirty="0" smtClean="0">
                <a:solidFill>
                  <a:srgbClr val="000000"/>
                </a:solidFill>
              </a:rPr>
              <a:t>-V </a:t>
            </a:r>
            <a:r>
              <a:rPr lang="en-US" b="1" i="1" u="sng" kern="0" dirty="0">
                <a:solidFill>
                  <a:srgbClr val="000000"/>
                </a:solidFill>
              </a:rPr>
              <a:t>binary S/Cs</a:t>
            </a:r>
          </a:p>
        </p:txBody>
      </p:sp>
    </p:spTree>
    <p:extLst>
      <p:ext uri="{BB962C8B-B14F-4D97-AF65-F5344CB8AC3E}">
        <p14:creationId xmlns:p14="http://schemas.microsoft.com/office/powerpoint/2010/main" val="32715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723"/>
              </p:ext>
            </p:extLst>
          </p:nvPr>
        </p:nvGraphicFramePr>
        <p:xfrm>
          <a:off x="1143000" y="2209800"/>
          <a:ext cx="7162800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954"/>
                <a:gridCol w="1395046"/>
                <a:gridCol w="1249680"/>
                <a:gridCol w="1432560"/>
                <a:gridCol w="1432560"/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kumimoji="0" lang="en-US" sz="20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</a:t>
                      </a:r>
                      <a:r>
                        <a:rPr kumimoji="0" lang="en-US" sz="20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1-x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0" lang="en-US" sz="2000" b="0" i="0" u="none" strike="noStrike" kern="1200" cap="none" spc="0" normalizeH="0" baseline="-2500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(eV)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30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5.64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x=1</a:t>
                      </a:r>
                      <a:r>
                        <a:rPr lang="en-US" sz="1800" b="1" dirty="0" smtClean="0"/>
                        <a:t>↑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2.16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0.57  </a:t>
                      </a:r>
                      <a:r>
                        <a:rPr kumimoji="0" lang="el-G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λ</a:t>
                      </a:r>
                      <a:r>
                        <a:rPr lang="en-US" b="1" dirty="0" smtClean="0"/>
                        <a:t>↓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F0"/>
                          </a:solidFill>
                        </a:rPr>
                        <a:t>Blue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(Ga</a:t>
                      </a:r>
                      <a:r>
                        <a:rPr lang="en-US" sz="2000" b="1" baseline="-25000" dirty="0" smtClean="0"/>
                        <a:t>x</a:t>
                      </a:r>
                      <a:r>
                        <a:rPr lang="en-US" sz="2000" b="1" dirty="0" smtClean="0"/>
                        <a:t>Al</a:t>
                      </a:r>
                      <a:r>
                        <a:rPr lang="en-US" sz="2000" b="1" baseline="-25000" dirty="0" smtClean="0"/>
                        <a:t>1-x</a:t>
                      </a:r>
                      <a:r>
                        <a:rPr lang="en-US" sz="2000" b="1" dirty="0" smtClean="0"/>
                        <a:t>)As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x=1 </a:t>
                      </a:r>
                      <a:r>
                        <a:rPr lang="en-US" sz="1800" b="1" dirty="0" smtClean="0"/>
                        <a:t>↑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GaAs</a:t>
                      </a:r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 </a:t>
                      </a:r>
                      <a:r>
                        <a:rPr kumimoji="0" lang="el-G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λ</a:t>
                      </a:r>
                      <a:r>
                        <a:rPr lang="en-US" sz="1800" b="1" dirty="0" smtClean="0"/>
                        <a:t>↑</a:t>
                      </a:r>
                    </a:p>
                    <a:p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Red shift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5.64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In</a:t>
                      </a:r>
                      <a:r>
                        <a:rPr lang="en-US" sz="2000" b="1" baseline="-25000" dirty="0" smtClean="0"/>
                        <a:t>x</a:t>
                      </a:r>
                      <a:r>
                        <a:rPr lang="en-US" sz="2000" b="1" dirty="0" smtClean="0"/>
                        <a:t> Ga</a:t>
                      </a:r>
                      <a:r>
                        <a:rPr lang="en-US" sz="2000" b="1" baseline="-25000" dirty="0" smtClean="0"/>
                        <a:t>1-x</a:t>
                      </a:r>
                      <a:r>
                        <a:rPr lang="en-US" sz="2000" b="1" dirty="0" smtClean="0"/>
                        <a:t> AS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5.64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x=1</a:t>
                      </a:r>
                      <a:r>
                        <a:rPr lang="en-US" sz="1800" b="1" dirty="0" smtClean="0"/>
                        <a:t>↑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3.44  </a:t>
                      </a:r>
                      <a:r>
                        <a:rPr kumimoji="0" lang="el-G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λ</a:t>
                      </a: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charset="0"/>
                      </a:endParaRPr>
                    </a:p>
                    <a:p>
                      <a:r>
                        <a:rPr lang="en-US" sz="1800" b="1" dirty="0" smtClean="0">
                          <a:solidFill>
                            <a:srgbClr val="00B0F0"/>
                          </a:solidFill>
                        </a:rPr>
                        <a:t>Red Shift</a:t>
                      </a:r>
                      <a:endParaRPr lang="en-US" sz="1800" b="1" dirty="0" smtClean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152400"/>
            <a:ext cx="2685443" cy="198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85800"/>
            <a:ext cx="1946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Ternary S/Cs</a:t>
            </a:r>
            <a:r>
              <a:rPr lang="en-US" sz="2000" dirty="0" smtClean="0">
                <a:solidFill>
                  <a:prstClr val="black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 smtClean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4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04800"/>
            <a:ext cx="3429000" cy="2626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399" y="533400"/>
            <a:ext cx="3587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Quarternary</a:t>
            </a:r>
            <a:r>
              <a:rPr lang="en-US" sz="2400" b="1" dirty="0" smtClean="0"/>
              <a:t> S/Cs   </a:t>
            </a:r>
          </a:p>
          <a:p>
            <a:r>
              <a:rPr lang="en-US" sz="2400" b="1" dirty="0" smtClean="0"/>
              <a:t>(In</a:t>
            </a:r>
            <a:r>
              <a:rPr lang="en-US" sz="2400" b="1" baseline="-25000" dirty="0" smtClean="0"/>
              <a:t>1-x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</a:t>
            </a:r>
            <a:r>
              <a:rPr lang="en-US" sz="2400" b="1" baseline="-25000" dirty="0" err="1" smtClean="0"/>
              <a:t>x</a:t>
            </a:r>
            <a:r>
              <a:rPr lang="en-US" sz="2400" b="1" dirty="0" smtClean="0"/>
              <a:t>)(As</a:t>
            </a:r>
            <a:r>
              <a:rPr lang="en-US" sz="2400" b="1" baseline="-25000" dirty="0" smtClean="0"/>
              <a:t>1-y</a:t>
            </a:r>
            <a:r>
              <a:rPr lang="en-US" sz="2400" b="1" dirty="0" smtClean="0"/>
              <a:t>P</a:t>
            </a:r>
            <a:r>
              <a:rPr lang="en-US" sz="2400" b="1" baseline="-25000" dirty="0" smtClean="0"/>
              <a:t>y</a:t>
            </a:r>
            <a:r>
              <a:rPr lang="en-US" sz="2400" b="1" dirty="0" smtClean="0"/>
              <a:t> ): </a:t>
            </a:r>
          </a:p>
          <a:p>
            <a:endParaRPr lang="en-US" b="1" dirty="0" smtClean="0"/>
          </a:p>
          <a:p>
            <a:r>
              <a:rPr lang="en-US" b="1" dirty="0" err="1" smtClean="0"/>
              <a:t>Appls</a:t>
            </a:r>
            <a:r>
              <a:rPr lang="en-US" b="1" dirty="0" smtClean="0"/>
              <a:t>. :1.2 to 1.6 µm W/L LED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35260"/>
            <a:ext cx="7772400" cy="33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04702"/>
              </p:ext>
            </p:extLst>
          </p:nvPr>
        </p:nvGraphicFramePr>
        <p:xfrm>
          <a:off x="1524000" y="1397000"/>
          <a:ext cx="609600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0" lang="en-US" sz="2000" b="0" i="0" u="none" strike="noStrike" kern="1200" cap="none" spc="0" normalizeH="0" baseline="-2500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(eV) 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X=0=y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InAs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X=1=Y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GaP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219200" y="381000"/>
            <a:ext cx="2868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(In</a:t>
            </a:r>
            <a:r>
              <a:rPr lang="en-US" sz="2400" b="1" baseline="-25000" dirty="0">
                <a:solidFill>
                  <a:prstClr val="black"/>
                </a:solidFill>
              </a:rPr>
              <a:t>1-x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b="1" dirty="0" err="1">
                <a:solidFill>
                  <a:prstClr val="black"/>
                </a:solidFill>
              </a:rPr>
              <a:t>Ga</a:t>
            </a:r>
            <a:r>
              <a:rPr lang="en-US" sz="2400" b="1" baseline="-25000" dirty="0" err="1">
                <a:solidFill>
                  <a:prstClr val="black"/>
                </a:solidFill>
              </a:rPr>
              <a:t>x</a:t>
            </a:r>
            <a:r>
              <a:rPr lang="en-US" sz="2400" b="1" dirty="0">
                <a:solidFill>
                  <a:prstClr val="black"/>
                </a:solidFill>
              </a:rPr>
              <a:t>)(As</a:t>
            </a:r>
            <a:r>
              <a:rPr lang="en-US" sz="2400" b="1" baseline="-25000" dirty="0">
                <a:solidFill>
                  <a:prstClr val="black"/>
                </a:solidFill>
              </a:rPr>
              <a:t>1-y</a:t>
            </a:r>
            <a:r>
              <a:rPr lang="en-US" sz="2400" b="1" dirty="0">
                <a:solidFill>
                  <a:prstClr val="black"/>
                </a:solidFill>
              </a:rPr>
              <a:t>P</a:t>
            </a:r>
            <a:r>
              <a:rPr lang="en-US" sz="2400" b="1" baseline="-25000" dirty="0">
                <a:solidFill>
                  <a:prstClr val="black"/>
                </a:solidFill>
              </a:rPr>
              <a:t>y</a:t>
            </a:r>
            <a:r>
              <a:rPr lang="en-US" sz="2400" b="1" dirty="0">
                <a:solidFill>
                  <a:prstClr val="black"/>
                </a:solidFill>
              </a:rPr>
              <a:t> 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559" y="33528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Mixing ratio of x and y is          	y</a:t>
            </a:r>
            <a:r>
              <a:rPr lang="en-US" dirty="0"/>
              <a:t>= 2.16 (1-x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USED BETWEEN 		1.1  -  1.6 µm W/L LEDs &amp; PDs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6959" y="725280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Energy Band in Solids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413049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ED </a:t>
            </a:r>
            <a:r>
              <a:rPr lang="en-US" sz="2000" b="1" dirty="0" err="1" smtClean="0"/>
              <a:t>Lect</a:t>
            </a:r>
            <a:r>
              <a:rPr lang="en-US" sz="2000" b="1" dirty="0" smtClean="0"/>
              <a:t> 3: </a:t>
            </a:r>
            <a:r>
              <a:rPr lang="en-US" dirty="0" smtClean="0"/>
              <a:t>(</a:t>
            </a:r>
            <a:r>
              <a:rPr lang="en-US" dirty="0" err="1" smtClean="0"/>
              <a:t>Strretman</a:t>
            </a:r>
            <a:r>
              <a:rPr lang="en-US" dirty="0" smtClean="0"/>
              <a:t> + </a:t>
            </a:r>
            <a:r>
              <a:rPr lang="en-US" dirty="0" err="1" smtClean="0"/>
              <a:t>Kasap</a:t>
            </a:r>
            <a:r>
              <a:rPr lang="en-US" dirty="0"/>
              <a:t>)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450" y="1314510"/>
            <a:ext cx="8039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meant by energy bands in solids?</a:t>
            </a:r>
          </a:p>
          <a:p>
            <a:r>
              <a:rPr lang="en-US" dirty="0"/>
              <a:t>An isolated atom possesses discrete energies of different electrons. ...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'N' number of atoms are brought together to form a </a:t>
            </a:r>
            <a:r>
              <a:rPr lang="en-US" b="1" dirty="0"/>
              <a:t>solid</a:t>
            </a:r>
            <a:r>
              <a:rPr lang="en-US" dirty="0"/>
              <a:t> </a:t>
            </a:r>
            <a:r>
              <a:rPr lang="en-US" dirty="0" smtClean="0">
                <a:solidFill>
                  <a:srgbClr val="FF0000"/>
                </a:solidFill>
              </a:rPr>
              <a:t>(Ex: </a:t>
            </a:r>
            <a:r>
              <a:rPr lang="en-US" dirty="0" smtClean="0">
                <a:solidFill>
                  <a:srgbClr val="FF0000"/>
                </a:solidFill>
              </a:rPr>
              <a:t>bricks/ stone pieces form wall, roof, road)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if these atoms' electrons interact and give 'N' number of closely spaced </a:t>
            </a:r>
            <a:r>
              <a:rPr lang="en-US" b="1" dirty="0"/>
              <a:t>energy</a:t>
            </a:r>
            <a:r>
              <a:rPr lang="en-US" dirty="0"/>
              <a:t> levels in the place of discrete </a:t>
            </a:r>
            <a:r>
              <a:rPr lang="en-US" b="1" dirty="0"/>
              <a:t>energy</a:t>
            </a:r>
            <a:r>
              <a:rPr lang="en-US" dirty="0"/>
              <a:t> levels, it is known as </a:t>
            </a:r>
            <a:r>
              <a:rPr lang="en-US" b="1" dirty="0"/>
              <a:t>bands</a:t>
            </a:r>
            <a:r>
              <a:rPr lang="en-US" dirty="0"/>
              <a:t> of allowed energies</a:t>
            </a:r>
          </a:p>
        </p:txBody>
      </p:sp>
      <p:pic>
        <p:nvPicPr>
          <p:cNvPr id="224258" name="Picture 2" descr="File:Screen Shot 2012-10-16 at 10.06.3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68836"/>
            <a:ext cx="55530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0" y="2209800"/>
            <a:ext cx="8128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551" y="106689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Ex.- C</a:t>
            </a:r>
            <a:r>
              <a:rPr lang="en-US" baseline="30000" dirty="0" smtClean="0"/>
              <a:t>6</a:t>
            </a:r>
            <a:r>
              <a:rPr lang="en-US" dirty="0" smtClean="0"/>
              <a:t> = 1S</a:t>
            </a:r>
            <a:r>
              <a:rPr lang="en-US" baseline="30000" dirty="0" smtClean="0"/>
              <a:t>2</a:t>
            </a:r>
            <a:r>
              <a:rPr lang="en-US" dirty="0" smtClean="0"/>
              <a:t> 2sp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5486876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74676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762000" y="-3411"/>
            <a:ext cx="8047835" cy="6392448"/>
            <a:chOff x="495300" y="343293"/>
            <a:chExt cx="7855806" cy="6172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013" y="343293"/>
              <a:ext cx="7539093" cy="617219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95300" y="512861"/>
              <a:ext cx="4953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Ex. -Si</a:t>
              </a:r>
              <a:r>
                <a:rPr lang="en-US" baseline="30000" dirty="0" smtClean="0"/>
                <a:t>14</a:t>
              </a:r>
              <a:r>
                <a:rPr lang="en-US" dirty="0" smtClean="0"/>
                <a:t> = 3S</a:t>
              </a:r>
              <a:r>
                <a:rPr lang="en-US" baseline="30000" dirty="0" smtClean="0"/>
                <a:t>2</a:t>
              </a:r>
              <a:r>
                <a:rPr lang="en-US" dirty="0" smtClean="0"/>
                <a:t> 3p</a:t>
              </a:r>
              <a:r>
                <a:rPr lang="en-US" baseline="30000" dirty="0" smtClean="0"/>
                <a:t>2</a:t>
              </a:r>
              <a:r>
                <a:rPr lang="en-US" dirty="0" smtClean="0"/>
                <a:t>: </a:t>
              </a:r>
              <a:r>
                <a:rPr lang="en-US" sz="1400" dirty="0" smtClean="0"/>
                <a:t>As the distance b/w atoms approaches the equilibrium inter atomic distance of Si, i.e. d=a, the band splits in two bands separated by  energy gap </a:t>
              </a:r>
              <a:endParaRPr lang="en-US" sz="1400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848990" y="3581400"/>
              <a:ext cx="19704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822202" y="2895600"/>
              <a:ext cx="18942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848990" y="2209800"/>
              <a:ext cx="21228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48990" y="1676400"/>
              <a:ext cx="250381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81349" y="1758434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CV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4590" y="3021567"/>
              <a:ext cx="827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VB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800" y="2514600"/>
              <a:ext cx="10434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Empty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35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066800"/>
            <a:ext cx="8382000" cy="414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Textbook: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Solid State Electronic Devices, B. G. Streetman and S. K Banerjee, Pearson Education India (2015</a:t>
            </a: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sz="1400" b="1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Reference </a:t>
            </a:r>
            <a:r>
              <a:rPr lang="en-US" sz="16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Books: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Semiconductor 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Device Fundamentals, R, F, </a:t>
            </a:r>
            <a:r>
              <a:rPr lang="en-US" sz="14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Pierret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Pearson (2006)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Integrated 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Electronics, J. </a:t>
            </a:r>
            <a:r>
              <a:rPr lang="en-US" sz="14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Millman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C. </a:t>
            </a:r>
            <a:r>
              <a:rPr lang="en-US" sz="14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Halkias,and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C. Parikh, Tata </a:t>
            </a: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McGraw-Hill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3RG ed.,  (2017</a:t>
            </a: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Principle 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Electronic Materials and Devices, S. O. </a:t>
            </a:r>
            <a:r>
              <a:rPr lang="en-US" sz="14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Kasap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McGraw Hills, 3</a:t>
            </a:r>
            <a:r>
              <a:rPr lang="en-US" sz="1400" b="1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rd</a:t>
            </a:r>
            <a:r>
              <a:rPr lang="en-US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Ed (</a:t>
            </a:r>
            <a:r>
              <a:rPr lang="en-US" sz="1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2006)</a:t>
            </a:r>
            <a:endParaRPr lang="en-US" sz="14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 Semiconductor 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Physics and Devices, D.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Neamen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D. Biswas, McGraw Hill Education (2017)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6. Semiconductor 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Devices, Physics and Technology, S. M. Sze and M. Lee, John Wiley &amp; Sons (2015)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7. Fundamentals 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Modern VLSI Devices, Y.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Taur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T. H.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Ning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Cambridge University Press (2016</a:t>
            </a:r>
            <a:r>
              <a:rPr lang="en-US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Weightage distribution of a course may now be done accordingly.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suggested distribution is: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Mid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0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48 Remaining 52% marks includes 4 mandatory quizzes (40% to 52%) and assignment(s) if any(12% to 0%)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04800"/>
            <a:ext cx="8001000" cy="685800"/>
          </a:xfrm>
          <a:prstGeom prst="rect">
            <a:avLst/>
          </a:prstGeom>
          <a:solidFill>
            <a:srgbClr val="ECFEEC"/>
          </a:solidFill>
          <a:ln w="28575" cap="flat" cmpd="sng" algn="ctr">
            <a:solidFill>
              <a:srgbClr val="006633">
                <a:lumMod val="5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</a:rPr>
              <a:t>Recommended books</a:t>
            </a:r>
            <a:endParaRPr kumimoji="0" lang="fi-FI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11" y="306337"/>
            <a:ext cx="6051150" cy="229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55" y="2603227"/>
            <a:ext cx="6000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33400"/>
            <a:ext cx="7645054" cy="56970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3400" y="6324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01" y="990600"/>
            <a:ext cx="4474800" cy="1916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85800"/>
            <a:ext cx="2438400" cy="42041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3505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LCAOs form Molecular orbitals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8600"/>
            <a:ext cx="7086600" cy="65006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Electronic </a:t>
            </a:r>
            <a:r>
              <a:rPr lang="en-US" dirty="0" err="1" smtClean="0"/>
              <a:t>Stru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"/>
            <a:ext cx="7010401" cy="3352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75" y="4419600"/>
            <a:ext cx="80010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33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LCAO of 2 atoms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79" y="656234"/>
            <a:ext cx="7678350" cy="5545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00200" y="1143000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LCAO of 2H atoms</a:t>
            </a:r>
            <a:r>
              <a:rPr lang="en-US" baseline="30000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4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7877850" cy="50972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797" y="457200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</a:rPr>
              <a:t>LCAO of </a:t>
            </a:r>
            <a:r>
              <a:rPr lang="en-US" b="1" dirty="0" smtClean="0">
                <a:solidFill>
                  <a:prstClr val="black"/>
                </a:solidFill>
              </a:rPr>
              <a:t>3H atoms</a:t>
            </a:r>
            <a:r>
              <a:rPr lang="en-US" b="1" baseline="30000" dirty="0" smtClean="0">
                <a:solidFill>
                  <a:prstClr val="black"/>
                </a:solidFill>
              </a:rPr>
              <a:t>5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95400"/>
            <a:ext cx="3053404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7077"/>
            <a:ext cx="7858254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281655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Each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3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7657819" cy="4800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0934" y="183901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prstClr val="black"/>
                </a:solidFill>
              </a:rPr>
              <a:t>Ex. of N Li</a:t>
            </a:r>
            <a:r>
              <a:rPr lang="en-US" b="1" baseline="30000" dirty="0" smtClean="0">
                <a:solidFill>
                  <a:prstClr val="black"/>
                </a:solidFill>
              </a:rPr>
              <a:t>3</a:t>
            </a:r>
            <a:r>
              <a:rPr lang="en-US" b="1" dirty="0" smtClean="0">
                <a:solidFill>
                  <a:prstClr val="black"/>
                </a:solidFill>
              </a:rPr>
              <a:t> (=1s</a:t>
            </a:r>
            <a:r>
              <a:rPr lang="en-US" b="1" baseline="30000" dirty="0" smtClean="0">
                <a:solidFill>
                  <a:prstClr val="black"/>
                </a:solidFill>
              </a:rPr>
              <a:t>2</a:t>
            </a:r>
            <a:r>
              <a:rPr lang="en-US" b="1" dirty="0" smtClean="0">
                <a:solidFill>
                  <a:prstClr val="black"/>
                </a:solidFill>
              </a:rPr>
              <a:t> 2s</a:t>
            </a:r>
            <a:r>
              <a:rPr lang="en-US" b="1" baseline="30000" dirty="0" smtClean="0">
                <a:solidFill>
                  <a:prstClr val="black"/>
                </a:solidFill>
              </a:rPr>
              <a:t>1</a:t>
            </a:r>
            <a:r>
              <a:rPr lang="en-US" b="1" dirty="0">
                <a:solidFill>
                  <a:prstClr val="black"/>
                </a:solidFill>
              </a:rPr>
              <a:t>)</a:t>
            </a:r>
            <a:r>
              <a:rPr lang="en-US" b="1" baseline="30000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 at</a:t>
            </a:r>
            <a:r>
              <a:rPr lang="en-US" dirty="0" smtClean="0">
                <a:solidFill>
                  <a:prstClr val="black"/>
                </a:solidFill>
              </a:rPr>
              <a:t>oms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3600" y="1752600"/>
            <a:ext cx="57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free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1510" y="2060377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371600" y="438380"/>
            <a:ext cx="632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As the distance b/w atoms approaches the equilibrium inter atomic distance of Si, i.e. d=a, the band splits in two bands separated by  energy </a:t>
            </a:r>
            <a:r>
              <a:rPr lang="en-US" sz="1400" dirty="0" smtClean="0"/>
              <a:t>gap </a:t>
            </a:r>
            <a:r>
              <a:rPr lang="en-US" sz="1400" dirty="0" err="1" smtClean="0"/>
              <a:t>E</a:t>
            </a:r>
            <a:r>
              <a:rPr lang="en-US" sz="1400" baseline="-25000" dirty="0" err="1" smtClean="0"/>
              <a:t>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638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50" y="174014"/>
            <a:ext cx="7830900" cy="650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1447800"/>
            <a:ext cx="53340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tabLst>
                <a:tab pos="266700" algn="l"/>
                <a:tab pos="1524000" algn="l"/>
                <a:tab pos="1527175" algn="l"/>
              </a:tabLst>
            </a:pPr>
            <a:r>
              <a:rPr lang="en-US" b="1" dirty="0"/>
              <a:t>Topics of Unit 1: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Topic: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Physics </a:t>
            </a:r>
            <a:r>
              <a:rPr lang="en-US" dirty="0"/>
              <a:t>and Properties of Semiconductors</a:t>
            </a:r>
            <a:r>
              <a:rPr lang="en-US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Band structure,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Fermi </a:t>
            </a:r>
            <a:r>
              <a:rPr lang="en-US" dirty="0"/>
              <a:t>distribution,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Density </a:t>
            </a:r>
            <a:r>
              <a:rPr lang="en-US" dirty="0"/>
              <a:t>of states</a:t>
            </a:r>
            <a:r>
              <a:rPr lang="en-US" dirty="0" smtClean="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ntrinsic </a:t>
            </a:r>
            <a:r>
              <a:rPr lang="en-US" dirty="0"/>
              <a:t>and extrinsic semiconductors,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Carrier </a:t>
            </a:r>
            <a:r>
              <a:rPr lang="en-US" dirty="0"/>
              <a:t>concentration at thermal equilibrium</a:t>
            </a:r>
          </a:p>
        </p:txBody>
      </p:sp>
    </p:spTree>
    <p:extLst>
      <p:ext uri="{BB962C8B-B14F-4D97-AF65-F5344CB8AC3E}">
        <p14:creationId xmlns:p14="http://schemas.microsoft.com/office/powerpoint/2010/main" val="2922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750265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75562"/>
            <a:ext cx="7426450" cy="14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5" y="1956959"/>
            <a:ext cx="7881750" cy="2944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33400"/>
            <a:ext cx="7525800" cy="8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42950"/>
            <a:ext cx="78581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33400" y="4800600"/>
            <a:ext cx="838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/>
              <a:t> Totally filled and totally empty bands do not allow current flow</a:t>
            </a:r>
          </a:p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/>
              <a:t> Metal conduction band is half-filled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Semiconductors: Conductance dramatically increased through impurity doping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2000" y="304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Lect</a:t>
            </a:r>
            <a:r>
              <a:rPr lang="en-US" dirty="0" smtClean="0"/>
              <a:t>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7902" y="1524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Direct and Indirect Band gap</a:t>
            </a:r>
            <a:r>
              <a:rPr lang="en-US" sz="2400" b="1" baseline="30000" dirty="0" smtClean="0"/>
              <a:t>1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7" y="4303034"/>
            <a:ext cx="6705600" cy="647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07191"/>
            <a:ext cx="7004137" cy="3205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7" y="4950224"/>
            <a:ext cx="6629400" cy="14974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896" y="3810162"/>
            <a:ext cx="6407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Ex: DG- </a:t>
            </a:r>
            <a:r>
              <a:rPr lang="en-US" sz="1600" dirty="0" err="1" smtClean="0"/>
              <a:t>GaAs</a:t>
            </a:r>
            <a:r>
              <a:rPr lang="en-US" sz="1600" dirty="0" smtClean="0"/>
              <a:t>, </a:t>
            </a:r>
            <a:r>
              <a:rPr lang="en-US" sz="1600" dirty="0" err="1" smtClean="0"/>
              <a:t>GaSb</a:t>
            </a:r>
            <a:r>
              <a:rPr lang="en-US" sz="1600" dirty="0" smtClean="0"/>
              <a:t>, </a:t>
            </a:r>
            <a:r>
              <a:rPr lang="en-US" sz="1600" dirty="0" err="1" smtClean="0"/>
              <a:t>InAs</a:t>
            </a:r>
            <a:r>
              <a:rPr lang="en-US" sz="1600" dirty="0" smtClean="0"/>
              <a:t>, </a:t>
            </a:r>
            <a:r>
              <a:rPr lang="en-US" sz="1600" dirty="0" err="1" smtClean="0"/>
              <a:t>InP</a:t>
            </a:r>
            <a:r>
              <a:rPr lang="en-US" sz="1600" dirty="0" smtClean="0"/>
              <a:t>;       </a:t>
            </a:r>
            <a:r>
              <a:rPr lang="en-US" sz="1600" b="1" dirty="0" smtClean="0"/>
              <a:t>Ex: IG- </a:t>
            </a:r>
            <a:r>
              <a:rPr lang="en-US" sz="1600" dirty="0" smtClean="0"/>
              <a:t>Si, </a:t>
            </a:r>
            <a:r>
              <a:rPr lang="en-US" sz="1600" dirty="0" err="1" smtClean="0"/>
              <a:t>Ge</a:t>
            </a:r>
            <a:r>
              <a:rPr lang="en-US" sz="1600" dirty="0" smtClean="0"/>
              <a:t>, </a:t>
            </a:r>
            <a:r>
              <a:rPr lang="en-US" sz="1600" dirty="0" err="1" smtClean="0"/>
              <a:t>AlP</a:t>
            </a:r>
            <a:r>
              <a:rPr lang="en-US" sz="1600" dirty="0" smtClean="0"/>
              <a:t>, </a:t>
            </a:r>
            <a:r>
              <a:rPr lang="en-US" sz="1600" dirty="0" err="1" smtClean="0"/>
              <a:t>AlS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36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33400"/>
            <a:ext cx="7391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2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4800"/>
            <a:ext cx="7772400" cy="58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27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302774"/>
            <a:ext cx="7391401" cy="482428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5791200" y="2182529"/>
            <a:ext cx="7620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843408" y="3857566"/>
            <a:ext cx="144" cy="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416580" y="3048000"/>
            <a:ext cx="21820" cy="70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088772"/>
              </p:ext>
            </p:extLst>
          </p:nvPr>
        </p:nvGraphicFramePr>
        <p:xfrm>
          <a:off x="838200" y="5241896"/>
          <a:ext cx="7208825" cy="142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575"/>
                <a:gridCol w="1404010"/>
                <a:gridCol w="1257710"/>
                <a:gridCol w="1441765"/>
                <a:gridCol w="1441765"/>
              </a:tblGrid>
              <a:tr h="400718"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kumimoji="0" lang="en-US" sz="20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</a:t>
                      </a:r>
                      <a:r>
                        <a:rPr kumimoji="0" lang="en-US" sz="20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1-x</a:t>
                      </a:r>
                      <a:r>
                        <a:rPr kumimoji="0" lang="en-US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kumimoji="0" lang="en-US" sz="2000" b="0" i="0" u="none" strike="noStrike" kern="1200" cap="none" spc="0" normalizeH="0" baseline="-2500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(eV)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kumimoji="0" lang="en-US" sz="20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l-GR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baseline="30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5032">
                <a:tc>
                  <a:txBody>
                    <a:bodyPr/>
                    <a:lstStyle/>
                    <a:p>
                      <a:r>
                        <a:rPr lang="en-US" dirty="0" smtClean="0"/>
                        <a:t>x=0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5.64</a:t>
                      </a:r>
                      <a:endParaRPr lang="en-IN" dirty="0"/>
                    </a:p>
                  </a:txBody>
                  <a:tcPr/>
                </a:tc>
              </a:tr>
              <a:tr h="647314">
                <a:tc>
                  <a:txBody>
                    <a:bodyPr/>
                    <a:lstStyle/>
                    <a:p>
                      <a:r>
                        <a:rPr lang="en-US" dirty="0" smtClean="0"/>
                        <a:t>x=1</a:t>
                      </a:r>
                      <a:r>
                        <a:rPr lang="en-US" sz="1800" b="1" dirty="0" smtClean="0"/>
                        <a:t>↑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AlAs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2.16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0.57  </a:t>
                      </a:r>
                      <a:r>
                        <a:rPr kumimoji="0" lang="el-GR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charset="0"/>
                        </a:rPr>
                        <a:t>λ</a:t>
                      </a:r>
                      <a:r>
                        <a:rPr lang="en-US" b="1" dirty="0" smtClean="0"/>
                        <a:t>↓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F0"/>
                          </a:solidFill>
                        </a:rPr>
                        <a:t>Blue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300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7711283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981200"/>
            <a:ext cx="3098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Up to X= 38% follow direct gap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3280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304800"/>
            <a:ext cx="7543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3.2.2  Effective Mass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endParaRPr lang="en-US" sz="1200" dirty="0"/>
          </a:p>
          <a:p>
            <a:r>
              <a:rPr lang="en-US" sz="2400" dirty="0" smtClean="0"/>
              <a:t>	</a:t>
            </a:r>
            <a:r>
              <a:rPr lang="en-US" dirty="0" smtClean="0"/>
              <a:t>Mass of moving electron is known as effective mass. It is different than the rest mass or mass of electron.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27019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4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97493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Find the (</a:t>
            </a:r>
            <a:r>
              <a:rPr lang="en-US" dirty="0" smtClean="0"/>
              <a:t>E</a:t>
            </a:r>
            <a:r>
              <a:rPr lang="en-US" b="1" dirty="0" smtClean="0"/>
              <a:t>, k) relationship for free electron and relate it to the electron mass</a:t>
            </a:r>
            <a:r>
              <a:rPr lang="en-US" b="1" baseline="30000" dirty="0" smtClean="0"/>
              <a:t>1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86658"/>
            <a:ext cx="784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de Broglie relation, a moving electron in </a:t>
            </a:r>
          </a:p>
          <a:p>
            <a:r>
              <a:rPr lang="en-US" dirty="0" smtClean="0"/>
              <a:t>a crystal with a wavelength </a:t>
            </a:r>
            <a:r>
              <a:rPr lang="el-GR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electron momentum p </a:t>
            </a:r>
          </a:p>
          <a:p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given by De Broglie relation as:</a:t>
            </a:r>
          </a:p>
          <a:p>
            <a:endParaRPr lang="en-US" sz="1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h/</a:t>
            </a:r>
            <a:r>
              <a:rPr lang="el-GR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h/(2</a:t>
            </a:r>
            <a:r>
              <a:rPr lang="el-GR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=   </a:t>
            </a:r>
            <a:r>
              <a:rPr lang="az-Cyrl-AZ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ђ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Also  		p = mv  ,i.e., v= p/m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414091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75" y="710846"/>
            <a:ext cx="1958250" cy="1664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27" y="2479520"/>
            <a:ext cx="8198145" cy="3322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200" y="256381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 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baseline="30000" dirty="0"/>
              <a:t>2</a:t>
            </a:r>
            <a:r>
              <a:rPr lang="en-US" dirty="0"/>
              <a:t>  Parabola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10099" y="3799884"/>
                <a:ext cx="2041672" cy="775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or   m</a:t>
                </a:r>
                <a:r>
                  <a:rPr lang="en-US" dirty="0">
                    <a:solidFill>
                      <a:prstClr val="black"/>
                    </a:solidFill>
                  </a:rPr>
                  <a:t>* </a:t>
                </a:r>
                <a:r>
                  <a:rPr lang="en-US" b="1" dirty="0">
                    <a:solidFill>
                      <a:prstClr val="black"/>
                    </a:solidFill>
                  </a:rPr>
                  <a:t>↑</a:t>
                </a:r>
                <a:r>
                  <a:rPr lang="en-US" dirty="0">
                    <a:solidFill>
                      <a:prstClr val="black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az-Cyrl-AZ" dirty="0">
                            <a:solidFill>
                              <a:prstClr val="black"/>
                            </a:solidFill>
                          </a:rPr>
                          <m:t>ђ</m:t>
                        </m:r>
                        <m:r>
                          <m:rPr>
                            <m:nor/>
                          </m:rPr>
                          <a:rPr lang="en-US" baseline="30000" dirty="0">
                            <a:solidFill>
                              <a:prstClr val="black"/>
                            </a:solidFill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baseline="30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dk</m:t>
                            </m:r>
                            <m:r>
                              <m:rPr>
                                <m:nor/>
                              </m:rPr>
                              <a:rPr lang="en-US" baseline="30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1" dirty="0">
                            <a:solidFill>
                              <a:prstClr val="black"/>
                            </a:solidFill>
                          </a:rPr>
                          <m:t>↓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prstClr val="black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099" y="3799884"/>
                <a:ext cx="2041672" cy="7755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5528" y="5743555"/>
                <a:ext cx="8053643" cy="738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600" dirty="0">
                    <a:solidFill>
                      <a:prstClr val="black"/>
                    </a:solidFill>
                  </a:rPr>
                  <a:t>Where,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1600" baseline="30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dk</m:t>
                        </m:r>
                        <m:r>
                          <m:rPr>
                            <m:nor/>
                          </m:rPr>
                          <a:rPr lang="en-US" sz="1600" baseline="30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prstClr val="black"/>
                    </a:solidFill>
                  </a:rPr>
                  <a:t> is curvature of the parabola . Effective mass increases with the decrease of curvature and vice versa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28" y="5743555"/>
                <a:ext cx="8053643" cy="738023"/>
              </a:xfrm>
              <a:prstGeom prst="rect">
                <a:avLst/>
              </a:prstGeom>
              <a:blipFill rotWithShape="0">
                <a:blip r:embed="rId5"/>
                <a:stretch>
                  <a:fillRect l="-454" b="-9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6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8077200" cy="600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Introduction:</a:t>
            </a:r>
            <a:r>
              <a:rPr lang="en-US" sz="2400" dirty="0"/>
              <a:t> </a:t>
            </a:r>
            <a:r>
              <a:rPr lang="en-US" sz="2000" dirty="0"/>
              <a:t>Physics and Properties of Semiconductors</a:t>
            </a:r>
            <a:r>
              <a:rPr lang="en-US" sz="2000" b="1" dirty="0" smtClean="0"/>
              <a:t> </a:t>
            </a:r>
          </a:p>
          <a:p>
            <a:endParaRPr lang="en-US" b="1" dirty="0" smtClean="0"/>
          </a:p>
          <a:p>
            <a:r>
              <a:rPr lang="en-US" b="1" dirty="0" smtClean="0"/>
              <a:t>Why </a:t>
            </a:r>
            <a:r>
              <a:rPr lang="en-US" b="1" dirty="0"/>
              <a:t>we study Electronics</a:t>
            </a:r>
            <a:r>
              <a:rPr lang="en-US" b="1" dirty="0" smtClean="0"/>
              <a:t>?</a:t>
            </a:r>
            <a:r>
              <a:rPr lang="en-US" b="1" dirty="0"/>
              <a:t> What  </a:t>
            </a:r>
            <a:r>
              <a:rPr lang="en-US" b="1" dirty="0" smtClean="0"/>
              <a:t>is electronics? </a:t>
            </a:r>
            <a:endParaRPr lang="en-US" b="1" dirty="0"/>
          </a:p>
          <a:p>
            <a:endParaRPr lang="en-US" sz="800" b="1" dirty="0" smtClean="0"/>
          </a:p>
          <a:p>
            <a:r>
              <a:rPr lang="en-US" b="1" dirty="0" smtClean="0"/>
              <a:t>Science: </a:t>
            </a:r>
            <a:r>
              <a:rPr lang="en-US" dirty="0" smtClean="0"/>
              <a:t>is an art of knowing the fact of the nature/ universe.</a:t>
            </a:r>
          </a:p>
          <a:p>
            <a:r>
              <a:rPr lang="en-US" dirty="0"/>
              <a:t>	</a:t>
            </a:r>
            <a:r>
              <a:rPr lang="en-US" dirty="0" smtClean="0"/>
              <a:t> It is the study of the physical world and natural laws.</a:t>
            </a:r>
          </a:p>
          <a:p>
            <a:r>
              <a:rPr lang="en-US" dirty="0"/>
              <a:t>	</a:t>
            </a:r>
            <a:r>
              <a:rPr lang="en-US" dirty="0" smtClean="0"/>
              <a:t> It </a:t>
            </a:r>
            <a:r>
              <a:rPr lang="en-US" dirty="0"/>
              <a:t>is the study </a:t>
            </a:r>
            <a:r>
              <a:rPr lang="en-US" dirty="0" smtClean="0"/>
              <a:t>to discover the origin of life. </a:t>
            </a:r>
          </a:p>
          <a:p>
            <a:r>
              <a:rPr lang="en-US" dirty="0"/>
              <a:t> </a:t>
            </a:r>
            <a:r>
              <a:rPr lang="en-US" dirty="0" smtClean="0"/>
              <a:t>	</a:t>
            </a:r>
            <a:endParaRPr lang="en-US" dirty="0"/>
          </a:p>
          <a:p>
            <a:r>
              <a:rPr lang="en-US" b="1" dirty="0" smtClean="0"/>
              <a:t>Physics</a:t>
            </a:r>
            <a:r>
              <a:rPr lang="en-US" dirty="0" smtClean="0"/>
              <a:t>: is the science that deals with matter &amp; energy, and their interactions.</a:t>
            </a:r>
          </a:p>
          <a:p>
            <a:r>
              <a:rPr lang="en-US" dirty="0" smtClean="0"/>
              <a:t>             :	the physical processes and phenomena of a particular system.</a:t>
            </a:r>
            <a:endParaRPr lang="en-US" dirty="0"/>
          </a:p>
          <a:p>
            <a:endParaRPr lang="en-US" b="1" dirty="0"/>
          </a:p>
          <a:p>
            <a:r>
              <a:rPr lang="en-US" b="1" dirty="0" smtClean="0"/>
              <a:t>Electronics</a:t>
            </a:r>
            <a:r>
              <a:rPr lang="en-US" dirty="0" smtClean="0"/>
              <a:t>  : Electronics is science (technology) of controlling energy by  </a:t>
            </a:r>
          </a:p>
          <a:p>
            <a:r>
              <a:rPr lang="en-US" dirty="0"/>
              <a:t> </a:t>
            </a:r>
            <a:r>
              <a:rPr lang="en-US" dirty="0" smtClean="0"/>
              <a:t>	 movement of electrons. There will be </a:t>
            </a:r>
            <a:r>
              <a:rPr lang="en-US" dirty="0" smtClean="0">
                <a:solidFill>
                  <a:srgbClr val="FF0000"/>
                </a:solidFill>
              </a:rPr>
              <a:t>moment (</a:t>
            </a:r>
            <a:r>
              <a:rPr lang="en-US" b="1" dirty="0" smtClean="0">
                <a:solidFill>
                  <a:srgbClr val="FF0000"/>
                </a:solidFill>
              </a:rPr>
              <a:t>mv)</a:t>
            </a:r>
            <a:r>
              <a:rPr lang="en-US" dirty="0" smtClean="0">
                <a:solidFill>
                  <a:srgbClr val="FF0000"/>
                </a:solidFill>
              </a:rPr>
              <a:t> loss.</a:t>
            </a:r>
          </a:p>
          <a:p>
            <a:pPr>
              <a:lnSpc>
                <a:spcPct val="150000"/>
              </a:lnSpc>
            </a:pPr>
            <a:endParaRPr lang="en-US" sz="1050" dirty="0" smtClean="0">
              <a:solidFill>
                <a:srgbClr val="FF0000"/>
              </a:solidFill>
            </a:endParaRPr>
          </a:p>
          <a:p>
            <a:r>
              <a:rPr lang="en-US" sz="2000" b="1" dirty="0" smtClean="0"/>
              <a:t>Photonics</a:t>
            </a:r>
            <a:r>
              <a:rPr lang="en-US" dirty="0" smtClean="0"/>
              <a:t>:  is </a:t>
            </a:r>
            <a:r>
              <a:rPr lang="en-US" dirty="0"/>
              <a:t>science of controlling energy by movement of </a:t>
            </a:r>
            <a:r>
              <a:rPr lang="en-US" dirty="0" smtClean="0"/>
              <a:t>photons. Photons (Energy E = </a:t>
            </a:r>
            <a:r>
              <a:rPr lang="en-US" b="1" dirty="0" smtClean="0"/>
              <a:t>h</a:t>
            </a:r>
            <a:r>
              <a:rPr lang="el-GR" b="1" dirty="0" smtClean="0"/>
              <a:t>ᵞ</a:t>
            </a:r>
            <a:r>
              <a:rPr lang="en-US" b="1" dirty="0" smtClean="0"/>
              <a:t>) </a:t>
            </a:r>
            <a:r>
              <a:rPr lang="en-US" dirty="0" smtClean="0"/>
              <a:t>are mass-less and hence </a:t>
            </a:r>
            <a:r>
              <a:rPr lang="en-US" dirty="0" smtClean="0">
                <a:solidFill>
                  <a:srgbClr val="FF0000"/>
                </a:solidFill>
              </a:rPr>
              <a:t>no momentum (</a:t>
            </a:r>
            <a:r>
              <a:rPr lang="en-US" b="1" dirty="0" smtClean="0"/>
              <a:t>mv)</a:t>
            </a:r>
            <a:r>
              <a:rPr lang="en-US" dirty="0" smtClean="0"/>
              <a:t> </a:t>
            </a:r>
            <a:r>
              <a:rPr lang="en-US" dirty="0"/>
              <a:t>loss</a:t>
            </a:r>
            <a:r>
              <a:rPr lang="en-US" dirty="0" smtClean="0"/>
              <a:t>.</a:t>
            </a:r>
          </a:p>
          <a:p>
            <a:endParaRPr lang="en-US" sz="1000" dirty="0" smtClean="0"/>
          </a:p>
          <a:p>
            <a:r>
              <a:rPr lang="en-US" sz="2000" b="1" dirty="0" smtClean="0"/>
              <a:t>Optoelectronics: </a:t>
            </a:r>
            <a:r>
              <a:rPr lang="en-US" sz="2000" dirty="0" smtClean="0"/>
              <a:t>is </a:t>
            </a:r>
            <a:r>
              <a:rPr lang="en-US" sz="2000" dirty="0"/>
              <a:t>science of controlling </a:t>
            </a:r>
            <a:r>
              <a:rPr lang="en-US" sz="2000" dirty="0" smtClean="0"/>
              <a:t>photon energy </a:t>
            </a:r>
            <a:r>
              <a:rPr lang="en-US" sz="2000" dirty="0"/>
              <a:t>by movement of </a:t>
            </a:r>
            <a:r>
              <a:rPr lang="en-US" sz="2000" dirty="0" smtClean="0"/>
              <a:t>photons.</a:t>
            </a:r>
            <a:endParaRPr lang="en-US" sz="2000" b="1" dirty="0"/>
          </a:p>
          <a:p>
            <a:endParaRPr lang="en-US" sz="1050" b="1" dirty="0" smtClean="0"/>
          </a:p>
          <a:p>
            <a:r>
              <a:rPr lang="en-US" sz="2000" b="1" dirty="0" smtClean="0"/>
              <a:t>Instrumentation: </a:t>
            </a:r>
            <a:r>
              <a:rPr lang="en-US" sz="2000" dirty="0" smtClean="0"/>
              <a:t>is process of controlling various energy levels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	and control energy exchanges.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15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6540" y="1238250"/>
            <a:ext cx="805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057400"/>
            <a:ext cx="503642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4800600"/>
            <a:ext cx="8001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Arial"/>
              </a:rPr>
              <a:t>N-type silicon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has a donor energy level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</a:rPr>
              <a:t>           - Donor ionization energy = </a:t>
            </a:r>
            <a:r>
              <a:rPr lang="en-US" sz="1600" i="1" dirty="0" err="1" smtClean="0">
                <a:solidFill>
                  <a:srgbClr val="000000"/>
                </a:solidFill>
                <a:latin typeface="Arial"/>
              </a:rPr>
              <a:t>E</a:t>
            </a:r>
            <a:r>
              <a:rPr lang="en-US" sz="1100" i="1" dirty="0" err="1" smtClean="0">
                <a:solidFill>
                  <a:srgbClr val="000000"/>
                </a:solidFill>
                <a:latin typeface="Arial"/>
              </a:rPr>
              <a:t>c</a:t>
            </a:r>
            <a:r>
              <a:rPr lang="en-US" sz="1100" i="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  <a:latin typeface="Arial"/>
              </a:rPr>
              <a:t>– E</a:t>
            </a:r>
            <a:r>
              <a:rPr lang="en-US" sz="1100" i="1" dirty="0" smtClean="0">
                <a:solidFill>
                  <a:srgbClr val="000000"/>
                </a:solidFill>
                <a:latin typeface="Arial"/>
              </a:rPr>
              <a:t>d </a:t>
            </a:r>
            <a:r>
              <a:rPr lang="en-US" sz="1600" i="1" dirty="0" smtClean="0">
                <a:solidFill>
                  <a:srgbClr val="000000"/>
                </a:solidFill>
                <a:latin typeface="Arial"/>
              </a:rPr>
              <a:t>≈ 50 </a:t>
            </a:r>
            <a:r>
              <a:rPr lang="en-US" sz="1600" i="1" dirty="0" err="1" smtClean="0">
                <a:solidFill>
                  <a:srgbClr val="000000"/>
                </a:solidFill>
                <a:latin typeface="Arial"/>
              </a:rPr>
              <a:t>meV</a:t>
            </a:r>
            <a:r>
              <a:rPr lang="en-US" sz="1600" i="1" dirty="0" smtClean="0">
                <a:solidFill>
                  <a:srgbClr val="000000"/>
                </a:solidFill>
                <a:latin typeface="Arial"/>
              </a:rPr>
              <a:t> </a:t>
            </a:r>
          </a:p>
          <a:p>
            <a:endParaRPr lang="en-US" sz="1600" dirty="0" smtClean="0">
              <a:solidFill>
                <a:srgbClr val="000000"/>
              </a:solidFill>
              <a:latin typeface="Arial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/>
              </a:rPr>
              <a:t>P-type silicon </a:t>
            </a:r>
            <a:r>
              <a:rPr lang="en-US" dirty="0" smtClean="0">
                <a:solidFill>
                  <a:srgbClr val="000000"/>
                </a:solidFill>
                <a:latin typeface="Arial"/>
              </a:rPr>
              <a:t>has an acceptor energy level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540" y="609600"/>
            <a:ext cx="466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P- type and N-type Semiconductors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" y="361950"/>
            <a:ext cx="78581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4343400"/>
            <a:ext cx="838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/>
              <a:t> Totally filled and totally empty bands do not allow current flow</a:t>
            </a:r>
          </a:p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/>
              <a:t> Metal conduction band is half-filled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Semiconductors: Conductance dramatically increased through impurity doping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91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33400"/>
            <a:ext cx="5746050" cy="1180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3570"/>
            <a:ext cx="6152850" cy="45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79652"/>
            <a:ext cx="6157275" cy="491082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/>
              <a:t>Lect</a:t>
            </a:r>
            <a:r>
              <a:rPr lang="en-US" sz="2400" b="1" dirty="0"/>
              <a:t> 5. </a:t>
            </a:r>
            <a:r>
              <a:rPr lang="en-US" sz="2400" b="1" dirty="0" smtClean="0"/>
              <a:t> </a:t>
            </a:r>
            <a:r>
              <a:rPr lang="en-US" sz="2400" b="1" dirty="0" smtClean="0">
                <a:latin typeface="Garamond" pitchFamily="18" charset="0"/>
              </a:rPr>
              <a:t>Carrier Concentration</a:t>
            </a:r>
            <a:r>
              <a:rPr lang="en-US" sz="2400" b="1" baseline="30000" dirty="0" smtClean="0">
                <a:latin typeface="Garamond" pitchFamily="18" charset="0"/>
              </a:rPr>
              <a:t>1,5</a:t>
            </a:r>
            <a:endParaRPr lang="en-US" sz="2400" b="1" dirty="0" smtClean="0">
              <a:latin typeface="Garamond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106"/>
            <a:ext cx="7119000" cy="149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077" y="2209800"/>
            <a:ext cx="2869323" cy="4648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255889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Electrons in solids obey Fermi-Dirac statistics. However, classical particles (e.g.) obey  Boltzmann statistics (atomic transition)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12" y="3615584"/>
            <a:ext cx="5337975" cy="1510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29" y="5259058"/>
            <a:ext cx="560081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132"/>
            <a:ext cx="838199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 Fermi Energy</a:t>
            </a:r>
            <a:r>
              <a:rPr lang="en-US" sz="2000" b="1" baseline="30000" dirty="0" smtClean="0"/>
              <a:t>1</a:t>
            </a:r>
            <a:r>
              <a:rPr lang="en-US" sz="2000" b="1" dirty="0" smtClean="0"/>
              <a:t> </a:t>
            </a:r>
          </a:p>
          <a:p>
            <a:r>
              <a:rPr lang="en-US" sz="2000" dirty="0"/>
              <a:t>Electrons in solids obey Fermi-Dirac statistics. However, classical particles (e.g.) obey  Boltzmann statistics (atomic transition)</a:t>
            </a:r>
          </a:p>
          <a:p>
            <a:endParaRPr lang="en-US" sz="800" b="1" dirty="0" smtClean="0"/>
          </a:p>
          <a:p>
            <a:r>
              <a:rPr lang="en-US" sz="2000" b="1" dirty="0">
                <a:solidFill>
                  <a:srgbClr val="0070C0"/>
                </a:solidFill>
              </a:rPr>
              <a:t>Fermi-energ</a:t>
            </a:r>
            <a:r>
              <a:rPr lang="en-US" sz="2000" dirty="0">
                <a:solidFill>
                  <a:srgbClr val="0070C0"/>
                </a:solidFill>
              </a:rPr>
              <a:t>y</a:t>
            </a:r>
            <a:r>
              <a:rPr lang="en-US" sz="2000" dirty="0"/>
              <a:t> is defined as energy of the top most filled level a absolute zero, i.e., T=0.</a:t>
            </a:r>
          </a:p>
          <a:p>
            <a:endParaRPr lang="en-US" sz="1000" b="1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Fermi  Dirac distribution function f(E) </a:t>
            </a:r>
            <a:r>
              <a:rPr lang="en-US" dirty="0" smtClean="0"/>
              <a:t>gives the probability that an available energy state at E occupied by an electron at absolute T.</a:t>
            </a:r>
          </a:p>
          <a:p>
            <a:pPr algn="ctr"/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It tells the distribution of electrons over a range of allowed energy levels  at </a:t>
            </a:r>
          </a:p>
          <a:p>
            <a:pPr algn="just"/>
            <a:r>
              <a:rPr lang="en-US" dirty="0"/>
              <a:t>t</a:t>
            </a:r>
            <a:r>
              <a:rPr lang="en-US" dirty="0" smtClean="0"/>
              <a:t>hermal equilibrium and given by the following relation: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E is the energy state occupied by an electron at abs. Temp T, </a:t>
            </a:r>
          </a:p>
          <a:p>
            <a:r>
              <a:rPr lang="en-US" b="1" dirty="0" smtClean="0"/>
              <a:t> k </a:t>
            </a:r>
            <a:r>
              <a:rPr lang="en-US" dirty="0" smtClean="0"/>
              <a:t>is the Boltzmann constant  k = 8.62 x 10 </a:t>
            </a:r>
            <a:r>
              <a:rPr lang="en-US" baseline="30000" dirty="0" smtClean="0"/>
              <a:t>-5</a:t>
            </a:r>
            <a:r>
              <a:rPr lang="en-US" dirty="0" smtClean="0"/>
              <a:t> eV/K = 1.38 x 10 </a:t>
            </a:r>
            <a:r>
              <a:rPr lang="en-US" baseline="30000" dirty="0" smtClean="0"/>
              <a:t>-23</a:t>
            </a:r>
            <a:r>
              <a:rPr lang="en-US" dirty="0" smtClean="0"/>
              <a:t> J/K, and                                                    </a:t>
            </a:r>
            <a:r>
              <a:rPr lang="en-US" dirty="0" smtClean="0">
                <a:solidFill>
                  <a:srgbClr val="0070C0"/>
                </a:solidFill>
              </a:rPr>
              <a:t>E</a:t>
            </a:r>
            <a:r>
              <a:rPr lang="en-US" baseline="-25000" dirty="0" smtClean="0">
                <a:solidFill>
                  <a:srgbClr val="0070C0"/>
                </a:solidFill>
              </a:rPr>
              <a:t>F</a:t>
            </a:r>
            <a:r>
              <a:rPr lang="en-US" dirty="0" smtClean="0">
                <a:solidFill>
                  <a:srgbClr val="0070C0"/>
                </a:solidFill>
              </a:rPr>
              <a:t> is  called  Fermi level and is an important quantity </a:t>
            </a:r>
            <a:r>
              <a:rPr lang="en-US" dirty="0" smtClean="0"/>
              <a:t>in the analysis of S/C behavior. 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460254"/>
            <a:ext cx="32167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971800"/>
            <a:ext cx="3710670" cy="23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8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228599"/>
            <a:ext cx="8366044" cy="5878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254" y="228600"/>
            <a:ext cx="170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At T=0 and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1127" y="2057400"/>
            <a:ext cx="12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 At T&gt;0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3352800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 the band theory, we have seen that when the </a:t>
            </a:r>
            <a:r>
              <a:rPr lang="en-US" dirty="0">
                <a:solidFill>
                  <a:prstClr val="black"/>
                </a:solidFill>
              </a:rPr>
              <a:t>distance b/w atoms approaches the equilibrium inter atomic distance of Si, i.e. d=a, the band splits in two bands separated by  energy </a:t>
            </a:r>
            <a:r>
              <a:rPr lang="en-US" dirty="0" smtClean="0">
                <a:solidFill>
                  <a:prstClr val="black"/>
                </a:solidFill>
              </a:rPr>
              <a:t>gap / forbidden energy gap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1000"/>
            <a:ext cx="7620000" cy="24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31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71" y="162840"/>
            <a:ext cx="8159327" cy="51857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1" y="3477018"/>
            <a:ext cx="1164492" cy="3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Expo. decay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0000" y="4546795"/>
            <a:ext cx="406412" cy="30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410200"/>
            <a:ext cx="7348220" cy="12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99" y="1143001"/>
            <a:ext cx="6637865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700" b="1" dirty="0" smtClean="0">
                <a:latin typeface="Garamond" pitchFamily="18" charset="0"/>
              </a:rPr>
              <a:t>Intrinsic semiconductor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537" y="1905000"/>
            <a:ext cx="8364864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700" b="1" dirty="0" smtClean="0">
                <a:latin typeface="Garamond" pitchFamily="18" charset="0"/>
              </a:rPr>
              <a:t>Fermi function for intrinsic and doped s/c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81037" y="63362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ef_psd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838200"/>
            <a:ext cx="784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Electronic Devices</a:t>
            </a:r>
            <a:r>
              <a:rPr lang="en-US" dirty="0" smtClean="0"/>
              <a:t>: Provides students with a sound understanding of </a:t>
            </a:r>
          </a:p>
          <a:p>
            <a:r>
              <a:rPr lang="en-US" dirty="0"/>
              <a:t>	</a:t>
            </a:r>
            <a:r>
              <a:rPr lang="en-US" dirty="0" smtClean="0"/>
              <a:t>existing devices.</a:t>
            </a:r>
          </a:p>
          <a:p>
            <a:r>
              <a:rPr lang="en-US" dirty="0"/>
              <a:t>	</a:t>
            </a:r>
            <a:r>
              <a:rPr lang="en-US" dirty="0" smtClean="0"/>
              <a:t>It is a power tool to learn newly developed devices too.</a:t>
            </a:r>
          </a:p>
          <a:p>
            <a:endParaRPr lang="en-US" dirty="0"/>
          </a:p>
          <a:p>
            <a:r>
              <a:rPr lang="en-US" b="1" dirty="0" smtClean="0"/>
              <a:t>Semiconductor (S/C) Device</a:t>
            </a:r>
            <a:r>
              <a:rPr lang="en-US" dirty="0" smtClean="0"/>
              <a:t>: is an electronic component that exploit the electronic props. </a:t>
            </a:r>
            <a:r>
              <a:rPr lang="en-US" dirty="0" smtClean="0">
                <a:solidFill>
                  <a:srgbClr val="0070C0"/>
                </a:solidFill>
              </a:rPr>
              <a:t>of S/Cs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70C0"/>
                </a:solidFill>
              </a:rPr>
              <a:t>Si, </a:t>
            </a:r>
            <a:r>
              <a:rPr lang="en-US" dirty="0" err="1" smtClean="0">
                <a:solidFill>
                  <a:srgbClr val="0070C0"/>
                </a:solidFill>
              </a:rPr>
              <a:t>Ga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>
                <a:solidFill>
                  <a:srgbClr val="0070C0"/>
                </a:solidFill>
              </a:rPr>
              <a:t>GaAs</a:t>
            </a:r>
            <a:r>
              <a:rPr lang="en-US" dirty="0" smtClean="0">
                <a:solidFill>
                  <a:srgbClr val="0070C0"/>
                </a:solidFill>
              </a:rPr>
              <a:t>, Alloys </a:t>
            </a:r>
            <a:r>
              <a:rPr lang="en-US" dirty="0" err="1" smtClean="0">
                <a:solidFill>
                  <a:srgbClr val="0070C0"/>
                </a:solidFill>
              </a:rPr>
              <a:t>AlGaAS</a:t>
            </a:r>
            <a:r>
              <a:rPr lang="en-US" dirty="0" smtClean="0">
                <a:solidFill>
                  <a:srgbClr val="0070C0"/>
                </a:solidFill>
              </a:rPr>
              <a:t>;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                             Organic S/Cs, and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                             </a:t>
            </a:r>
            <a:r>
              <a:rPr lang="en-US" dirty="0" err="1" smtClean="0">
                <a:solidFill>
                  <a:srgbClr val="0070C0"/>
                </a:solidFill>
              </a:rPr>
              <a:t>graphene</a:t>
            </a:r>
            <a:r>
              <a:rPr lang="en-US" dirty="0" smtClean="0">
                <a:solidFill>
                  <a:srgbClr val="0070C0"/>
                </a:solidFill>
              </a:rPr>
              <a:t> metal S/Cs= next generation technology</a:t>
            </a:r>
            <a:r>
              <a:rPr lang="en-US" dirty="0" smtClean="0"/>
              <a:t>) </a:t>
            </a:r>
          </a:p>
          <a:p>
            <a:r>
              <a:rPr lang="en-US" dirty="0" smtClean="0"/>
              <a:t>to make as single desecrate device or an IC.</a:t>
            </a:r>
          </a:p>
          <a:p>
            <a:endParaRPr lang="en-US" dirty="0"/>
          </a:p>
          <a:p>
            <a:r>
              <a:rPr lang="en-US" dirty="0" smtClean="0"/>
              <a:t>Properties  of S/C conductivity (</a:t>
            </a:r>
            <a:r>
              <a:rPr lang="el-GR" dirty="0" smtClean="0"/>
              <a:t>σ</a:t>
            </a:r>
            <a:r>
              <a:rPr lang="en-US" dirty="0" smtClean="0"/>
              <a:t>) can be controlled by an e .f., </a:t>
            </a:r>
            <a:r>
              <a:rPr lang="en-US" dirty="0" err="1" smtClean="0"/>
              <a:t>m.f</a:t>
            </a:r>
            <a:r>
              <a:rPr lang="en-US" dirty="0" smtClean="0"/>
              <a:t>., heat or doping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8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625" y="1447800"/>
            <a:ext cx="29527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90704" y="638175"/>
            <a:ext cx="27432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700" b="1" dirty="0" smtClean="0">
                <a:latin typeface="Garamond" pitchFamily="18" charset="0"/>
              </a:rPr>
              <a:t>Density of States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165" y="3714750"/>
            <a:ext cx="6483888" cy="708504"/>
          </a:xfrm>
          <a:prstGeom prst="rect">
            <a:avLst/>
          </a:prstGeom>
          <a:noFill/>
        </p:spPr>
      </p:pic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0" y="1085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0" y="1123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44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320402"/>
              </p:ext>
            </p:extLst>
          </p:nvPr>
        </p:nvGraphicFramePr>
        <p:xfrm>
          <a:off x="457200" y="4572000"/>
          <a:ext cx="5662391" cy="998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56" name="Document" r:id="rId5" imgW="5955230" imgH="1060241" progId="Word.Document.12">
                  <p:embed/>
                </p:oleObj>
              </mc:Choice>
              <mc:Fallback>
                <p:oleObj name="Document" r:id="rId5" imgW="5955230" imgH="1060241" progId="Word.Documen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572000"/>
                        <a:ext cx="5662391" cy="9980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75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065119"/>
              </p:ext>
            </p:extLst>
          </p:nvPr>
        </p:nvGraphicFramePr>
        <p:xfrm>
          <a:off x="1387724" y="2368258"/>
          <a:ext cx="595471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25" name="Document" r:id="rId3" imgW="5955230" imgH="1162590" progId="Word.Document.12">
                  <p:embed/>
                </p:oleObj>
              </mc:Choice>
              <mc:Fallback>
                <p:oleObj name="Document" r:id="rId3" imgW="5955230" imgH="1162590" progId="Word.Documen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724" y="2368258"/>
                        <a:ext cx="5954713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457200"/>
            <a:ext cx="828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Lect</a:t>
            </a:r>
            <a:r>
              <a:rPr lang="en-US" sz="2400" b="1" dirty="0" smtClean="0"/>
              <a:t> 6: Carrier concentration at thermal equilibrium (n</a:t>
            </a:r>
            <a:r>
              <a:rPr lang="en-US" sz="2400" b="1" baseline="-25000" dirty="0" smtClean="0"/>
              <a:t>0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graphicFrame>
        <p:nvGraphicFramePr>
          <p:cNvPr id="10752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55192"/>
              </p:ext>
            </p:extLst>
          </p:nvPr>
        </p:nvGraphicFramePr>
        <p:xfrm>
          <a:off x="2114988" y="3327135"/>
          <a:ext cx="4500183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26" name="Equation" r:id="rId5" imgW="1993680" imgH="419040" progId="Equation.3">
                  <p:embed/>
                </p:oleObj>
              </mc:Choice>
              <mc:Fallback>
                <p:oleObj name="Equation" r:id="rId5" imgW="1993680" imgH="41904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988" y="3327135"/>
                        <a:ext cx="4500183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1009" y="4358080"/>
            <a:ext cx="32167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7259" y="3609445"/>
                <a:ext cx="1064042" cy="383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259" y="3609445"/>
                <a:ext cx="1064042" cy="38311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108124" y="1000999"/>
            <a:ext cx="6969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Since </a:t>
            </a:r>
            <a:r>
              <a:rPr lang="en-US" dirty="0" smtClean="0"/>
              <a:t>Fermi Dirac Distribution </a:t>
            </a:r>
            <a:r>
              <a:rPr lang="en-US" dirty="0"/>
              <a:t>F</a:t>
            </a:r>
            <a:r>
              <a:rPr lang="en-US" dirty="0" smtClean="0"/>
              <a:t>unction </a:t>
            </a:r>
            <a:r>
              <a:rPr lang="en-US" dirty="0"/>
              <a:t>f(E) gives the probability that an available energy state at E occupied by an electron at absolute T.  This helps us in calculating the electron and hole </a:t>
            </a:r>
            <a:r>
              <a:rPr lang="en-US" dirty="0" err="1"/>
              <a:t>concs</a:t>
            </a:r>
            <a:r>
              <a:rPr lang="en-US" dirty="0"/>
              <a:t>. in a S/C if densities of available states (DOSs) are known. We can write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14"/>
          <p:cNvGrpSpPr>
            <a:grpSpLocks/>
          </p:cNvGrpSpPr>
          <p:nvPr/>
        </p:nvGrpSpPr>
        <p:grpSpPr bwMode="auto">
          <a:xfrm>
            <a:off x="584017" y="3949175"/>
            <a:ext cx="7956550" cy="1457754"/>
            <a:chOff x="249" y="2646"/>
            <a:chExt cx="5012" cy="1408"/>
          </a:xfrm>
        </p:grpSpPr>
        <p:graphicFrame>
          <p:nvGraphicFramePr>
            <p:cNvPr id="6" name="Object 125"/>
            <p:cNvGraphicFramePr>
              <a:graphicFrameLocks noChangeAspect="1"/>
            </p:cNvGraphicFramePr>
            <p:nvPr/>
          </p:nvGraphicFramePr>
          <p:xfrm>
            <a:off x="2881" y="3928"/>
            <a:ext cx="90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35" name="方程式" r:id="rId3" imgW="126720" imgH="177480" progId="Equation.3">
                    <p:embed/>
                  </p:oleObj>
                </mc:Choice>
                <mc:Fallback>
                  <p:oleObj name="方程式" r:id="rId3" imgW="126720" imgH="177480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928"/>
                          <a:ext cx="90" cy="1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26"/>
            <p:cNvGraphicFramePr>
              <a:graphicFrameLocks noChangeAspect="1"/>
            </p:cNvGraphicFramePr>
            <p:nvPr/>
          </p:nvGraphicFramePr>
          <p:xfrm>
            <a:off x="3243" y="3928"/>
            <a:ext cx="16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36" name="方程式" r:id="rId5" imgW="228600" imgH="177480" progId="Equation.3">
                    <p:embed/>
                  </p:oleObj>
                </mc:Choice>
                <mc:Fallback>
                  <p:oleObj name="方程式" r:id="rId5" imgW="228600" imgH="177480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3928"/>
                          <a:ext cx="162" cy="1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27"/>
            <p:cNvGraphicFramePr>
              <a:graphicFrameLocks noChangeAspect="1"/>
            </p:cNvGraphicFramePr>
            <p:nvPr/>
          </p:nvGraphicFramePr>
          <p:xfrm>
            <a:off x="3702" y="3932"/>
            <a:ext cx="63" cy="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37" name="方程式" r:id="rId7" imgW="88560" imgH="164880" progId="Equation.3">
                    <p:embed/>
                  </p:oleObj>
                </mc:Choice>
                <mc:Fallback>
                  <p:oleObj name="方程式" r:id="rId7" imgW="88560" imgH="164880" progId="Equation.3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2" y="3932"/>
                          <a:ext cx="63" cy="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4"/>
            <p:cNvSpPr>
              <a:spLocks noChangeAspect="1" noChangeShapeType="1"/>
            </p:cNvSpPr>
            <p:nvPr/>
          </p:nvSpPr>
          <p:spPr bwMode="auto">
            <a:xfrm>
              <a:off x="443" y="3023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Aspect="1" noChangeShapeType="1"/>
            </p:cNvSpPr>
            <p:nvPr/>
          </p:nvSpPr>
          <p:spPr bwMode="auto">
            <a:xfrm>
              <a:off x="443" y="3522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Aspect="1" noChangeShapeType="1"/>
            </p:cNvSpPr>
            <p:nvPr/>
          </p:nvSpPr>
          <p:spPr bwMode="auto">
            <a:xfrm>
              <a:off x="1632" y="3909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Aspect="1" noChangeShapeType="1"/>
            </p:cNvSpPr>
            <p:nvPr/>
          </p:nvSpPr>
          <p:spPr bwMode="auto">
            <a:xfrm>
              <a:off x="4195" y="3908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2"/>
            <p:cNvSpPr>
              <a:spLocks noChangeAspect="1" noChangeShapeType="1"/>
            </p:cNvSpPr>
            <p:nvPr/>
          </p:nvSpPr>
          <p:spPr bwMode="auto">
            <a:xfrm>
              <a:off x="1622" y="3011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3"/>
            <p:cNvSpPr>
              <a:spLocks noChangeAspect="1" noChangeShapeType="1"/>
            </p:cNvSpPr>
            <p:nvPr/>
          </p:nvSpPr>
          <p:spPr bwMode="auto">
            <a:xfrm>
              <a:off x="1622" y="3510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307"/>
            <p:cNvGrpSpPr>
              <a:grpSpLocks noChangeAspect="1"/>
            </p:cNvGrpSpPr>
            <p:nvPr/>
          </p:nvGrpSpPr>
          <p:grpSpPr bwMode="auto">
            <a:xfrm>
              <a:off x="1632" y="2646"/>
              <a:ext cx="2563" cy="1263"/>
              <a:chOff x="1587" y="300"/>
              <a:chExt cx="2563" cy="1354"/>
            </a:xfrm>
          </p:grpSpPr>
          <p:sp>
            <p:nvSpPr>
              <p:cNvPr id="34" name="Line 8"/>
              <p:cNvSpPr>
                <a:spLocks noChangeAspect="1" noChangeShapeType="1"/>
              </p:cNvSpPr>
              <p:nvPr/>
            </p:nvSpPr>
            <p:spPr bwMode="auto">
              <a:xfrm flipV="1">
                <a:off x="1587" y="326"/>
                <a:ext cx="0" cy="1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17"/>
              <p:cNvSpPr>
                <a:spLocks noChangeAspect="1" noChangeShapeType="1"/>
              </p:cNvSpPr>
              <p:nvPr/>
            </p:nvSpPr>
            <p:spPr bwMode="auto">
              <a:xfrm flipV="1">
                <a:off x="4150" y="326"/>
                <a:ext cx="0" cy="13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14"/>
              <p:cNvSpPr>
                <a:spLocks noChangeAspect="1" noChangeShapeType="1"/>
              </p:cNvSpPr>
              <p:nvPr/>
            </p:nvSpPr>
            <p:spPr bwMode="auto">
              <a:xfrm flipV="1">
                <a:off x="2870" y="300"/>
                <a:ext cx="0" cy="1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Line 15"/>
            <p:cNvSpPr>
              <a:spLocks noChangeAspect="1" noChangeShapeType="1"/>
            </p:cNvSpPr>
            <p:nvPr/>
          </p:nvSpPr>
          <p:spPr bwMode="auto">
            <a:xfrm>
              <a:off x="2915" y="3908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8"/>
            <p:cNvSpPr>
              <a:spLocks noChangeAspect="1" noChangeShapeType="1"/>
            </p:cNvSpPr>
            <p:nvPr/>
          </p:nvSpPr>
          <p:spPr bwMode="auto">
            <a:xfrm>
              <a:off x="3334" y="2694"/>
              <a:ext cx="0" cy="1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39"/>
            <p:cNvGraphicFramePr>
              <a:graphicFrameLocks noChangeAspect="1"/>
            </p:cNvGraphicFramePr>
            <p:nvPr/>
          </p:nvGraphicFramePr>
          <p:xfrm>
            <a:off x="260" y="2921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38" name="方程式" r:id="rId9" imgW="190440" imgH="228600" progId="Equation.3">
                    <p:embed/>
                  </p:oleObj>
                </mc:Choice>
                <mc:Fallback>
                  <p:oleObj name="方程式" r:id="rId9" imgW="190440" imgH="2286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" y="2921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40"/>
            <p:cNvGraphicFramePr>
              <a:graphicFrameLocks noChangeAspect="1"/>
            </p:cNvGraphicFramePr>
            <p:nvPr/>
          </p:nvGraphicFramePr>
          <p:xfrm>
            <a:off x="249" y="3431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39" name="方程式" r:id="rId11" imgW="190440" imgH="228600" progId="Equation.3">
                    <p:embed/>
                  </p:oleObj>
                </mc:Choice>
                <mc:Fallback>
                  <p:oleObj name="方程式" r:id="rId11" imgW="190440" imgH="2286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3431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1"/>
            <p:cNvGraphicFramePr>
              <a:graphicFrameLocks noChangeAspect="1"/>
            </p:cNvGraphicFramePr>
            <p:nvPr/>
          </p:nvGraphicFramePr>
          <p:xfrm>
            <a:off x="4818" y="2910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0" name="方程式" r:id="rId13" imgW="190440" imgH="228600" progId="Equation.3">
                    <p:embed/>
                  </p:oleObj>
                </mc:Choice>
                <mc:Fallback>
                  <p:oleObj name="方程式" r:id="rId13" imgW="190440" imgH="2286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8" y="2910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42"/>
            <p:cNvGraphicFramePr>
              <a:graphicFrameLocks noChangeAspect="1"/>
            </p:cNvGraphicFramePr>
            <p:nvPr/>
          </p:nvGraphicFramePr>
          <p:xfrm>
            <a:off x="4807" y="3420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1" name="方程式" r:id="rId14" imgW="190440" imgH="228600" progId="Equation.3">
                    <p:embed/>
                  </p:oleObj>
                </mc:Choice>
                <mc:Fallback>
                  <p:oleObj name="方程式" r:id="rId14" imgW="190440" imgH="2286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7" y="3420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52"/>
            <p:cNvSpPr txBox="1">
              <a:spLocks noChangeAspect="1" noChangeArrowheads="1"/>
            </p:cNvSpPr>
            <p:nvPr/>
          </p:nvSpPr>
          <p:spPr bwMode="auto">
            <a:xfrm>
              <a:off x="533" y="3681"/>
              <a:ext cx="61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0033CC"/>
                  </a:solidFill>
                </a:rPr>
                <a:t>(c) p-type</a:t>
              </a:r>
            </a:p>
          </p:txBody>
        </p:sp>
        <p:sp>
          <p:nvSpPr>
            <p:cNvPr id="23" name="Freeform 149"/>
            <p:cNvSpPr>
              <a:spLocks noChangeAspect="1"/>
            </p:cNvSpPr>
            <p:nvPr/>
          </p:nvSpPr>
          <p:spPr bwMode="auto">
            <a:xfrm>
              <a:off x="4195" y="2795"/>
              <a:ext cx="56" cy="217"/>
            </a:xfrm>
            <a:custGeom>
              <a:avLst/>
              <a:gdLst>
                <a:gd name="T0" fmla="*/ 0 w 469"/>
                <a:gd name="T1" fmla="*/ 217 h 431"/>
                <a:gd name="T2" fmla="*/ 54 w 469"/>
                <a:gd name="T3" fmla="*/ 171 h 431"/>
                <a:gd name="T4" fmla="*/ 11 w 469"/>
                <a:gd name="T5" fmla="*/ 103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4"/>
            <p:cNvSpPr>
              <a:spLocks noChangeAspect="1"/>
            </p:cNvSpPr>
            <p:nvPr/>
          </p:nvSpPr>
          <p:spPr bwMode="auto">
            <a:xfrm flipV="1">
              <a:off x="4195" y="3510"/>
              <a:ext cx="545" cy="396"/>
            </a:xfrm>
            <a:custGeom>
              <a:avLst/>
              <a:gdLst>
                <a:gd name="T0" fmla="*/ 0 w 469"/>
                <a:gd name="T1" fmla="*/ 396 h 431"/>
                <a:gd name="T2" fmla="*/ 528 w 469"/>
                <a:gd name="T3" fmla="*/ 312 h 431"/>
                <a:gd name="T4" fmla="*/ 106 w 469"/>
                <a:gd name="T5" fmla="*/ 187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412"/>
            <p:cNvGrpSpPr>
              <a:grpSpLocks/>
            </p:cNvGrpSpPr>
            <p:nvPr/>
          </p:nvGrpSpPr>
          <p:grpSpPr bwMode="auto">
            <a:xfrm>
              <a:off x="443" y="3021"/>
              <a:ext cx="4377" cy="817"/>
              <a:chOff x="443" y="2863"/>
              <a:chExt cx="4377" cy="817"/>
            </a:xfrm>
          </p:grpSpPr>
          <p:sp>
            <p:nvSpPr>
              <p:cNvPr id="29" name="Line 12"/>
              <p:cNvSpPr>
                <a:spLocks noChangeAspect="1" noChangeShapeType="1"/>
              </p:cNvSpPr>
              <p:nvPr/>
            </p:nvSpPr>
            <p:spPr bwMode="auto">
              <a:xfrm>
                <a:off x="443" y="3271"/>
                <a:ext cx="4377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0" name="Object 38"/>
              <p:cNvGraphicFramePr>
                <a:graphicFrameLocks noChangeAspect="1"/>
              </p:cNvGraphicFramePr>
              <p:nvPr/>
            </p:nvGraphicFramePr>
            <p:xfrm>
              <a:off x="2665" y="3170"/>
              <a:ext cx="18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842" name="方程式" r:id="rId16" imgW="215640" imgH="215640" progId="Equation.3">
                      <p:embed/>
                    </p:oleObj>
                  </mc:Choice>
                  <mc:Fallback>
                    <p:oleObj name="方程式" r:id="rId16" imgW="215640" imgH="21564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5" y="3170"/>
                            <a:ext cx="182" cy="18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" name="Group 197"/>
              <p:cNvGrpSpPr>
                <a:grpSpLocks noChangeAspect="1"/>
              </p:cNvGrpSpPr>
              <p:nvPr/>
            </p:nvGrpSpPr>
            <p:grpSpPr bwMode="auto">
              <a:xfrm>
                <a:off x="2925" y="2863"/>
                <a:ext cx="817" cy="817"/>
                <a:chOff x="2902" y="1049"/>
                <a:chExt cx="863" cy="1043"/>
              </a:xfrm>
            </p:grpSpPr>
            <p:sp>
              <p:nvSpPr>
                <p:cNvPr id="32" name="Freeform 198"/>
                <p:cNvSpPr>
                  <a:spLocks noChangeAspect="1"/>
                </p:cNvSpPr>
                <p:nvPr/>
              </p:nvSpPr>
              <p:spPr bwMode="auto">
                <a:xfrm>
                  <a:off x="2902" y="1049"/>
                  <a:ext cx="432" cy="521"/>
                </a:xfrm>
                <a:custGeom>
                  <a:avLst/>
                  <a:gdLst>
                    <a:gd name="T0" fmla="*/ 432 w 432"/>
                    <a:gd name="T1" fmla="*/ 521 h 521"/>
                    <a:gd name="T2" fmla="*/ 137 w 432"/>
                    <a:gd name="T3" fmla="*/ 453 h 521"/>
                    <a:gd name="T4" fmla="*/ 23 w 432"/>
                    <a:gd name="T5" fmla="*/ 272 h 521"/>
                    <a:gd name="T6" fmla="*/ 1 w 432"/>
                    <a:gd name="T7" fmla="*/ 0 h 52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521"/>
                    <a:gd name="T14" fmla="*/ 432 w 432"/>
                    <a:gd name="T15" fmla="*/ 521 h 52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521">
                      <a:moveTo>
                        <a:pt x="432" y="521"/>
                      </a:moveTo>
                      <a:cubicBezTo>
                        <a:pt x="318" y="508"/>
                        <a:pt x="205" y="495"/>
                        <a:pt x="137" y="453"/>
                      </a:cubicBezTo>
                      <a:cubicBezTo>
                        <a:pt x="69" y="411"/>
                        <a:pt x="46" y="347"/>
                        <a:pt x="23" y="272"/>
                      </a:cubicBezTo>
                      <a:cubicBezTo>
                        <a:pt x="0" y="197"/>
                        <a:pt x="0" y="98"/>
                        <a:pt x="1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99"/>
                <p:cNvSpPr>
                  <a:spLocks noChangeAspect="1"/>
                </p:cNvSpPr>
                <p:nvPr/>
              </p:nvSpPr>
              <p:spPr bwMode="auto">
                <a:xfrm flipH="1" flipV="1">
                  <a:off x="3333" y="1571"/>
                  <a:ext cx="432" cy="521"/>
                </a:xfrm>
                <a:custGeom>
                  <a:avLst/>
                  <a:gdLst>
                    <a:gd name="T0" fmla="*/ 432 w 432"/>
                    <a:gd name="T1" fmla="*/ 521 h 521"/>
                    <a:gd name="T2" fmla="*/ 137 w 432"/>
                    <a:gd name="T3" fmla="*/ 453 h 521"/>
                    <a:gd name="T4" fmla="*/ 23 w 432"/>
                    <a:gd name="T5" fmla="*/ 272 h 521"/>
                    <a:gd name="T6" fmla="*/ 1 w 432"/>
                    <a:gd name="T7" fmla="*/ 0 h 52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521"/>
                    <a:gd name="T14" fmla="*/ 432 w 432"/>
                    <a:gd name="T15" fmla="*/ 521 h 52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521">
                      <a:moveTo>
                        <a:pt x="432" y="521"/>
                      </a:moveTo>
                      <a:cubicBezTo>
                        <a:pt x="318" y="508"/>
                        <a:pt x="205" y="495"/>
                        <a:pt x="137" y="453"/>
                      </a:cubicBezTo>
                      <a:cubicBezTo>
                        <a:pt x="69" y="411"/>
                        <a:pt x="46" y="347"/>
                        <a:pt x="23" y="272"/>
                      </a:cubicBezTo>
                      <a:cubicBezTo>
                        <a:pt x="0" y="197"/>
                        <a:pt x="0" y="98"/>
                        <a:pt x="1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6" name="Group 271"/>
            <p:cNvGrpSpPr>
              <a:grpSpLocks noChangeAspect="1"/>
            </p:cNvGrpSpPr>
            <p:nvPr/>
          </p:nvGrpSpPr>
          <p:grpSpPr bwMode="auto">
            <a:xfrm>
              <a:off x="1632" y="2785"/>
              <a:ext cx="748" cy="952"/>
              <a:chOff x="1587" y="210"/>
              <a:chExt cx="748" cy="952"/>
            </a:xfrm>
          </p:grpSpPr>
          <p:sp>
            <p:nvSpPr>
              <p:cNvPr id="27" name="Freeform 26"/>
              <p:cNvSpPr>
                <a:spLocks noChangeAspect="1"/>
              </p:cNvSpPr>
              <p:nvPr/>
            </p:nvSpPr>
            <p:spPr bwMode="auto">
              <a:xfrm>
                <a:off x="1587" y="210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70"/>
              <p:cNvSpPr>
                <a:spLocks noChangeAspect="1"/>
              </p:cNvSpPr>
              <p:nvPr/>
            </p:nvSpPr>
            <p:spPr bwMode="auto">
              <a:xfrm flipV="1">
                <a:off x="1587" y="936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" name="Group 376"/>
          <p:cNvGrpSpPr>
            <a:grpSpLocks/>
          </p:cNvGrpSpPr>
          <p:nvPr/>
        </p:nvGrpSpPr>
        <p:grpSpPr bwMode="auto">
          <a:xfrm>
            <a:off x="687194" y="2277587"/>
            <a:ext cx="7685087" cy="1318038"/>
            <a:chOff x="249" y="1759"/>
            <a:chExt cx="5012" cy="1263"/>
          </a:xfrm>
        </p:grpSpPr>
        <p:sp>
          <p:nvSpPr>
            <p:cNvPr id="38" name="Line 344"/>
            <p:cNvSpPr>
              <a:spLocks noChangeAspect="1" noChangeShapeType="1"/>
            </p:cNvSpPr>
            <p:nvPr/>
          </p:nvSpPr>
          <p:spPr bwMode="auto">
            <a:xfrm>
              <a:off x="443" y="2136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45"/>
            <p:cNvSpPr>
              <a:spLocks noChangeAspect="1" noChangeShapeType="1"/>
            </p:cNvSpPr>
            <p:nvPr/>
          </p:nvSpPr>
          <p:spPr bwMode="auto">
            <a:xfrm>
              <a:off x="443" y="2635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46"/>
            <p:cNvSpPr>
              <a:spLocks noChangeAspect="1" noChangeShapeType="1"/>
            </p:cNvSpPr>
            <p:nvPr/>
          </p:nvSpPr>
          <p:spPr bwMode="auto">
            <a:xfrm>
              <a:off x="1632" y="3022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47"/>
            <p:cNvSpPr>
              <a:spLocks noChangeAspect="1" noChangeShapeType="1"/>
            </p:cNvSpPr>
            <p:nvPr/>
          </p:nvSpPr>
          <p:spPr bwMode="auto">
            <a:xfrm>
              <a:off x="4195" y="3021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48"/>
            <p:cNvSpPr>
              <a:spLocks noChangeAspect="1" noChangeShapeType="1"/>
            </p:cNvSpPr>
            <p:nvPr/>
          </p:nvSpPr>
          <p:spPr bwMode="auto">
            <a:xfrm>
              <a:off x="1622" y="2124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49"/>
            <p:cNvSpPr>
              <a:spLocks noChangeAspect="1" noChangeShapeType="1"/>
            </p:cNvSpPr>
            <p:nvPr/>
          </p:nvSpPr>
          <p:spPr bwMode="auto">
            <a:xfrm>
              <a:off x="1622" y="2623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350"/>
            <p:cNvGrpSpPr>
              <a:grpSpLocks noChangeAspect="1"/>
            </p:cNvGrpSpPr>
            <p:nvPr/>
          </p:nvGrpSpPr>
          <p:grpSpPr bwMode="auto">
            <a:xfrm>
              <a:off x="1632" y="1759"/>
              <a:ext cx="2563" cy="1263"/>
              <a:chOff x="1587" y="300"/>
              <a:chExt cx="2563" cy="1354"/>
            </a:xfrm>
          </p:grpSpPr>
          <p:sp>
            <p:nvSpPr>
              <p:cNvPr id="63" name="Line 351"/>
              <p:cNvSpPr>
                <a:spLocks noChangeAspect="1" noChangeShapeType="1"/>
              </p:cNvSpPr>
              <p:nvPr/>
            </p:nvSpPr>
            <p:spPr bwMode="auto">
              <a:xfrm flipV="1">
                <a:off x="1587" y="326"/>
                <a:ext cx="0" cy="1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352"/>
              <p:cNvSpPr>
                <a:spLocks noChangeAspect="1" noChangeShapeType="1"/>
              </p:cNvSpPr>
              <p:nvPr/>
            </p:nvSpPr>
            <p:spPr bwMode="auto">
              <a:xfrm flipV="1">
                <a:off x="4150" y="326"/>
                <a:ext cx="0" cy="13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353"/>
              <p:cNvSpPr>
                <a:spLocks noChangeAspect="1" noChangeShapeType="1"/>
              </p:cNvSpPr>
              <p:nvPr/>
            </p:nvSpPr>
            <p:spPr bwMode="auto">
              <a:xfrm flipV="1">
                <a:off x="2870" y="300"/>
                <a:ext cx="0" cy="1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Line 354"/>
            <p:cNvSpPr>
              <a:spLocks noChangeAspect="1" noChangeShapeType="1"/>
            </p:cNvSpPr>
            <p:nvPr/>
          </p:nvSpPr>
          <p:spPr bwMode="auto">
            <a:xfrm>
              <a:off x="2915" y="3021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355"/>
            <p:cNvSpPr>
              <a:spLocks noChangeAspect="1" noChangeShapeType="1"/>
            </p:cNvSpPr>
            <p:nvPr/>
          </p:nvSpPr>
          <p:spPr bwMode="auto">
            <a:xfrm>
              <a:off x="3334" y="1807"/>
              <a:ext cx="0" cy="1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7" name="Object 356"/>
            <p:cNvGraphicFramePr>
              <a:graphicFrameLocks noChangeAspect="1"/>
            </p:cNvGraphicFramePr>
            <p:nvPr/>
          </p:nvGraphicFramePr>
          <p:xfrm>
            <a:off x="260" y="2034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3" name="方程式" r:id="rId18" imgW="190440" imgH="228600" progId="Equation.3">
                    <p:embed/>
                  </p:oleObj>
                </mc:Choice>
                <mc:Fallback>
                  <p:oleObj name="方程式" r:id="rId18" imgW="190440" imgH="228600" progId="Equation.3">
                    <p:embed/>
                    <p:pic>
                      <p:nvPicPr>
                        <p:cNvPr id="0" name="Object 3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" y="2034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357"/>
            <p:cNvGraphicFramePr>
              <a:graphicFrameLocks noChangeAspect="1"/>
            </p:cNvGraphicFramePr>
            <p:nvPr/>
          </p:nvGraphicFramePr>
          <p:xfrm>
            <a:off x="249" y="2544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4" name="方程式" r:id="rId19" imgW="190440" imgH="228600" progId="Equation.3">
                    <p:embed/>
                  </p:oleObj>
                </mc:Choice>
                <mc:Fallback>
                  <p:oleObj name="方程式" r:id="rId19" imgW="190440" imgH="228600" progId="Equation.3">
                    <p:embed/>
                    <p:pic>
                      <p:nvPicPr>
                        <p:cNvPr id="0" name="Object 3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2544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358"/>
            <p:cNvGraphicFramePr>
              <a:graphicFrameLocks noChangeAspect="1"/>
            </p:cNvGraphicFramePr>
            <p:nvPr/>
          </p:nvGraphicFramePr>
          <p:xfrm>
            <a:off x="4818" y="2023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5" name="方程式" r:id="rId20" imgW="190440" imgH="228600" progId="Equation.3">
                    <p:embed/>
                  </p:oleObj>
                </mc:Choice>
                <mc:Fallback>
                  <p:oleObj name="方程式" r:id="rId20" imgW="190440" imgH="228600" progId="Equation.3">
                    <p:embed/>
                    <p:pic>
                      <p:nvPicPr>
                        <p:cNvPr id="0" name="Object 3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8" y="2023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359"/>
            <p:cNvGraphicFramePr>
              <a:graphicFrameLocks noChangeAspect="1"/>
            </p:cNvGraphicFramePr>
            <p:nvPr/>
          </p:nvGraphicFramePr>
          <p:xfrm>
            <a:off x="4807" y="2533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6" name="方程式" r:id="rId21" imgW="190440" imgH="228600" progId="Equation.3">
                    <p:embed/>
                  </p:oleObj>
                </mc:Choice>
                <mc:Fallback>
                  <p:oleObj name="方程式" r:id="rId21" imgW="190440" imgH="228600" progId="Equation.3">
                    <p:embed/>
                    <p:pic>
                      <p:nvPicPr>
                        <p:cNvPr id="0" name="Object 3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7" y="2533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 Box 364"/>
            <p:cNvSpPr txBox="1">
              <a:spLocks noChangeAspect="1" noChangeArrowheads="1"/>
            </p:cNvSpPr>
            <p:nvPr/>
          </p:nvSpPr>
          <p:spPr bwMode="auto">
            <a:xfrm>
              <a:off x="533" y="2794"/>
              <a:ext cx="6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0033CC"/>
                  </a:solidFill>
                </a:rPr>
                <a:t>(b) n-type</a:t>
              </a:r>
            </a:p>
          </p:txBody>
        </p:sp>
        <p:sp>
          <p:nvSpPr>
            <p:cNvPr id="52" name="Freeform 366"/>
            <p:cNvSpPr>
              <a:spLocks noChangeAspect="1"/>
            </p:cNvSpPr>
            <p:nvPr/>
          </p:nvSpPr>
          <p:spPr bwMode="auto">
            <a:xfrm>
              <a:off x="4195" y="1797"/>
              <a:ext cx="499" cy="328"/>
            </a:xfrm>
            <a:custGeom>
              <a:avLst/>
              <a:gdLst>
                <a:gd name="T0" fmla="*/ 0 w 469"/>
                <a:gd name="T1" fmla="*/ 328 h 431"/>
                <a:gd name="T2" fmla="*/ 483 w 469"/>
                <a:gd name="T3" fmla="*/ 259 h 431"/>
                <a:gd name="T4" fmla="*/ 97 w 469"/>
                <a:gd name="T5" fmla="*/ 155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67"/>
            <p:cNvSpPr>
              <a:spLocks noChangeAspect="1"/>
            </p:cNvSpPr>
            <p:nvPr/>
          </p:nvSpPr>
          <p:spPr bwMode="auto">
            <a:xfrm flipV="1">
              <a:off x="4195" y="2623"/>
              <a:ext cx="68" cy="227"/>
            </a:xfrm>
            <a:custGeom>
              <a:avLst/>
              <a:gdLst>
                <a:gd name="T0" fmla="*/ 0 w 469"/>
                <a:gd name="T1" fmla="*/ 227 h 431"/>
                <a:gd name="T2" fmla="*/ 66 w 469"/>
                <a:gd name="T3" fmla="*/ 179 h 431"/>
                <a:gd name="T4" fmla="*/ 13 w 469"/>
                <a:gd name="T5" fmla="*/ 107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" name="Group 375"/>
            <p:cNvGrpSpPr>
              <a:grpSpLocks/>
            </p:cNvGrpSpPr>
            <p:nvPr/>
          </p:nvGrpSpPr>
          <p:grpSpPr bwMode="auto">
            <a:xfrm>
              <a:off x="443" y="1819"/>
              <a:ext cx="4377" cy="817"/>
              <a:chOff x="443" y="1976"/>
              <a:chExt cx="4377" cy="817"/>
            </a:xfrm>
          </p:grpSpPr>
          <p:sp>
            <p:nvSpPr>
              <p:cNvPr id="58" name="Line 365"/>
              <p:cNvSpPr>
                <a:spLocks noChangeAspect="1" noChangeShapeType="1"/>
              </p:cNvSpPr>
              <p:nvPr/>
            </p:nvSpPr>
            <p:spPr bwMode="auto">
              <a:xfrm>
                <a:off x="443" y="2384"/>
                <a:ext cx="4377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9" name="Object 368"/>
              <p:cNvGraphicFramePr>
                <a:graphicFrameLocks noChangeAspect="1"/>
              </p:cNvGraphicFramePr>
              <p:nvPr/>
            </p:nvGraphicFramePr>
            <p:xfrm>
              <a:off x="2665" y="2283"/>
              <a:ext cx="182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847" name="方程式" r:id="rId22" imgW="215640" imgH="215640" progId="Equation.3">
                      <p:embed/>
                    </p:oleObj>
                  </mc:Choice>
                  <mc:Fallback>
                    <p:oleObj name="方程式" r:id="rId22" imgW="215640" imgH="215640" progId="Equation.3">
                      <p:embed/>
                      <p:pic>
                        <p:nvPicPr>
                          <p:cNvPr id="0" name="Object 3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5" y="2283"/>
                            <a:ext cx="182" cy="18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0" name="Group 369"/>
              <p:cNvGrpSpPr>
                <a:grpSpLocks noChangeAspect="1"/>
              </p:cNvGrpSpPr>
              <p:nvPr/>
            </p:nvGrpSpPr>
            <p:grpSpPr bwMode="auto">
              <a:xfrm>
                <a:off x="2925" y="1976"/>
                <a:ext cx="817" cy="817"/>
                <a:chOff x="2902" y="1049"/>
                <a:chExt cx="863" cy="1043"/>
              </a:xfrm>
            </p:grpSpPr>
            <p:sp>
              <p:nvSpPr>
                <p:cNvPr id="61" name="Freeform 370"/>
                <p:cNvSpPr>
                  <a:spLocks noChangeAspect="1"/>
                </p:cNvSpPr>
                <p:nvPr/>
              </p:nvSpPr>
              <p:spPr bwMode="auto">
                <a:xfrm>
                  <a:off x="2902" y="1049"/>
                  <a:ext cx="432" cy="521"/>
                </a:xfrm>
                <a:custGeom>
                  <a:avLst/>
                  <a:gdLst>
                    <a:gd name="T0" fmla="*/ 432 w 432"/>
                    <a:gd name="T1" fmla="*/ 521 h 521"/>
                    <a:gd name="T2" fmla="*/ 137 w 432"/>
                    <a:gd name="T3" fmla="*/ 453 h 521"/>
                    <a:gd name="T4" fmla="*/ 23 w 432"/>
                    <a:gd name="T5" fmla="*/ 272 h 521"/>
                    <a:gd name="T6" fmla="*/ 1 w 432"/>
                    <a:gd name="T7" fmla="*/ 0 h 52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521"/>
                    <a:gd name="T14" fmla="*/ 432 w 432"/>
                    <a:gd name="T15" fmla="*/ 521 h 52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521">
                      <a:moveTo>
                        <a:pt x="432" y="521"/>
                      </a:moveTo>
                      <a:cubicBezTo>
                        <a:pt x="318" y="508"/>
                        <a:pt x="205" y="495"/>
                        <a:pt x="137" y="453"/>
                      </a:cubicBezTo>
                      <a:cubicBezTo>
                        <a:pt x="69" y="411"/>
                        <a:pt x="46" y="347"/>
                        <a:pt x="23" y="272"/>
                      </a:cubicBezTo>
                      <a:cubicBezTo>
                        <a:pt x="0" y="197"/>
                        <a:pt x="0" y="98"/>
                        <a:pt x="1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371"/>
                <p:cNvSpPr>
                  <a:spLocks noChangeAspect="1"/>
                </p:cNvSpPr>
                <p:nvPr/>
              </p:nvSpPr>
              <p:spPr bwMode="auto">
                <a:xfrm flipH="1" flipV="1">
                  <a:off x="3333" y="1571"/>
                  <a:ext cx="432" cy="521"/>
                </a:xfrm>
                <a:custGeom>
                  <a:avLst/>
                  <a:gdLst>
                    <a:gd name="T0" fmla="*/ 432 w 432"/>
                    <a:gd name="T1" fmla="*/ 521 h 521"/>
                    <a:gd name="T2" fmla="*/ 137 w 432"/>
                    <a:gd name="T3" fmla="*/ 453 h 521"/>
                    <a:gd name="T4" fmla="*/ 23 w 432"/>
                    <a:gd name="T5" fmla="*/ 272 h 521"/>
                    <a:gd name="T6" fmla="*/ 1 w 432"/>
                    <a:gd name="T7" fmla="*/ 0 h 52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32"/>
                    <a:gd name="T13" fmla="*/ 0 h 521"/>
                    <a:gd name="T14" fmla="*/ 432 w 432"/>
                    <a:gd name="T15" fmla="*/ 521 h 52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32" h="521">
                      <a:moveTo>
                        <a:pt x="432" y="521"/>
                      </a:moveTo>
                      <a:cubicBezTo>
                        <a:pt x="318" y="508"/>
                        <a:pt x="205" y="495"/>
                        <a:pt x="137" y="453"/>
                      </a:cubicBezTo>
                      <a:cubicBezTo>
                        <a:pt x="69" y="411"/>
                        <a:pt x="46" y="347"/>
                        <a:pt x="23" y="272"/>
                      </a:cubicBezTo>
                      <a:cubicBezTo>
                        <a:pt x="0" y="197"/>
                        <a:pt x="0" y="98"/>
                        <a:pt x="1" y="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5" name="Group 372"/>
            <p:cNvGrpSpPr>
              <a:grpSpLocks noChangeAspect="1"/>
            </p:cNvGrpSpPr>
            <p:nvPr/>
          </p:nvGrpSpPr>
          <p:grpSpPr bwMode="auto">
            <a:xfrm>
              <a:off x="1632" y="1898"/>
              <a:ext cx="748" cy="952"/>
              <a:chOff x="1587" y="210"/>
              <a:chExt cx="748" cy="952"/>
            </a:xfrm>
          </p:grpSpPr>
          <p:sp>
            <p:nvSpPr>
              <p:cNvPr id="56" name="Freeform 373"/>
              <p:cNvSpPr>
                <a:spLocks noChangeAspect="1"/>
              </p:cNvSpPr>
              <p:nvPr/>
            </p:nvSpPr>
            <p:spPr bwMode="auto">
              <a:xfrm>
                <a:off x="1587" y="210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74"/>
              <p:cNvSpPr>
                <a:spLocks noChangeAspect="1"/>
              </p:cNvSpPr>
              <p:nvPr/>
            </p:nvSpPr>
            <p:spPr bwMode="auto">
              <a:xfrm flipV="1">
                <a:off x="1587" y="936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6" name="Group 377"/>
          <p:cNvGrpSpPr>
            <a:grpSpLocks noChangeAspect="1"/>
          </p:cNvGrpSpPr>
          <p:nvPr/>
        </p:nvGrpSpPr>
        <p:grpSpPr bwMode="auto">
          <a:xfrm>
            <a:off x="597607" y="209359"/>
            <a:ext cx="7648575" cy="1755080"/>
            <a:chOff x="249" y="300"/>
            <a:chExt cx="5012" cy="1273"/>
          </a:xfrm>
        </p:grpSpPr>
        <p:sp>
          <p:nvSpPr>
            <p:cNvPr id="67" name="Line 378"/>
            <p:cNvSpPr>
              <a:spLocks noChangeAspect="1" noChangeShapeType="1"/>
            </p:cNvSpPr>
            <p:nvPr/>
          </p:nvSpPr>
          <p:spPr bwMode="auto">
            <a:xfrm>
              <a:off x="443" y="687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379"/>
            <p:cNvSpPr>
              <a:spLocks noChangeAspect="1" noChangeShapeType="1"/>
            </p:cNvSpPr>
            <p:nvPr/>
          </p:nvSpPr>
          <p:spPr bwMode="auto">
            <a:xfrm>
              <a:off x="443" y="1186"/>
              <a:ext cx="9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380"/>
            <p:cNvSpPr>
              <a:spLocks noChangeAspect="1" noChangeShapeType="1"/>
            </p:cNvSpPr>
            <p:nvPr/>
          </p:nvSpPr>
          <p:spPr bwMode="auto">
            <a:xfrm>
              <a:off x="1632" y="1573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1"/>
            <p:cNvSpPr>
              <a:spLocks noChangeAspect="1" noChangeShapeType="1"/>
            </p:cNvSpPr>
            <p:nvPr/>
          </p:nvSpPr>
          <p:spPr bwMode="auto">
            <a:xfrm>
              <a:off x="4195" y="1572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82"/>
            <p:cNvSpPr>
              <a:spLocks noChangeAspect="1" noChangeShapeType="1"/>
            </p:cNvSpPr>
            <p:nvPr/>
          </p:nvSpPr>
          <p:spPr bwMode="auto">
            <a:xfrm>
              <a:off x="1622" y="675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383"/>
            <p:cNvSpPr>
              <a:spLocks noChangeAspect="1" noChangeShapeType="1"/>
            </p:cNvSpPr>
            <p:nvPr/>
          </p:nvSpPr>
          <p:spPr bwMode="auto">
            <a:xfrm>
              <a:off x="1622" y="1174"/>
              <a:ext cx="31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3" name="Group 384"/>
            <p:cNvGrpSpPr>
              <a:grpSpLocks noChangeAspect="1"/>
            </p:cNvGrpSpPr>
            <p:nvPr/>
          </p:nvGrpSpPr>
          <p:grpSpPr bwMode="auto">
            <a:xfrm>
              <a:off x="1632" y="310"/>
              <a:ext cx="2563" cy="1263"/>
              <a:chOff x="1587" y="300"/>
              <a:chExt cx="2563" cy="1354"/>
            </a:xfrm>
          </p:grpSpPr>
          <p:sp>
            <p:nvSpPr>
              <p:cNvPr id="95" name="Line 385"/>
              <p:cNvSpPr>
                <a:spLocks noChangeAspect="1" noChangeShapeType="1"/>
              </p:cNvSpPr>
              <p:nvPr/>
            </p:nvSpPr>
            <p:spPr bwMode="auto">
              <a:xfrm flipV="1">
                <a:off x="1587" y="326"/>
                <a:ext cx="0" cy="13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86"/>
              <p:cNvSpPr>
                <a:spLocks noChangeAspect="1" noChangeShapeType="1"/>
              </p:cNvSpPr>
              <p:nvPr/>
            </p:nvSpPr>
            <p:spPr bwMode="auto">
              <a:xfrm flipV="1">
                <a:off x="4150" y="326"/>
                <a:ext cx="0" cy="13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87"/>
              <p:cNvSpPr>
                <a:spLocks noChangeAspect="1" noChangeShapeType="1"/>
              </p:cNvSpPr>
              <p:nvPr/>
            </p:nvSpPr>
            <p:spPr bwMode="auto">
              <a:xfrm flipV="1">
                <a:off x="2870" y="300"/>
                <a:ext cx="0" cy="1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4" name="Line 388"/>
            <p:cNvSpPr>
              <a:spLocks noChangeAspect="1" noChangeShapeType="1"/>
            </p:cNvSpPr>
            <p:nvPr/>
          </p:nvSpPr>
          <p:spPr bwMode="auto">
            <a:xfrm>
              <a:off x="2915" y="1572"/>
              <a:ext cx="10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89"/>
            <p:cNvSpPr>
              <a:spLocks noChangeAspect="1" noChangeShapeType="1"/>
            </p:cNvSpPr>
            <p:nvPr/>
          </p:nvSpPr>
          <p:spPr bwMode="auto">
            <a:xfrm>
              <a:off x="3334" y="358"/>
              <a:ext cx="0" cy="11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6" name="Object 390"/>
            <p:cNvGraphicFramePr>
              <a:graphicFrameLocks noChangeAspect="1"/>
            </p:cNvGraphicFramePr>
            <p:nvPr/>
          </p:nvGraphicFramePr>
          <p:xfrm>
            <a:off x="260" y="585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8" name="方程式" r:id="rId23" imgW="190440" imgH="228600" progId="Equation.3">
                    <p:embed/>
                  </p:oleObj>
                </mc:Choice>
                <mc:Fallback>
                  <p:oleObj name="方程式" r:id="rId23" imgW="190440" imgH="228600" progId="Equation.3">
                    <p:embed/>
                    <p:pic>
                      <p:nvPicPr>
                        <p:cNvPr id="0" name="Object 3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" y="585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391"/>
            <p:cNvGraphicFramePr>
              <a:graphicFrameLocks noChangeAspect="1"/>
            </p:cNvGraphicFramePr>
            <p:nvPr/>
          </p:nvGraphicFramePr>
          <p:xfrm>
            <a:off x="249" y="1095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49" name="方程式" r:id="rId24" imgW="190440" imgH="228600" progId="Equation.3">
                    <p:embed/>
                  </p:oleObj>
                </mc:Choice>
                <mc:Fallback>
                  <p:oleObj name="方程式" r:id="rId24" imgW="190440" imgH="228600" progId="Equation.3">
                    <p:embed/>
                    <p:pic>
                      <p:nvPicPr>
                        <p:cNvPr id="0" name="Object 3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1095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392"/>
            <p:cNvGraphicFramePr>
              <a:graphicFrameLocks noChangeAspect="1"/>
            </p:cNvGraphicFramePr>
            <p:nvPr/>
          </p:nvGraphicFramePr>
          <p:xfrm>
            <a:off x="4818" y="574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50" name="方程式" r:id="rId25" imgW="190440" imgH="228600" progId="Equation.3">
                    <p:embed/>
                  </p:oleObj>
                </mc:Choice>
                <mc:Fallback>
                  <p:oleObj name="方程式" r:id="rId25" imgW="190440" imgH="228600" progId="Equation.3">
                    <p:embed/>
                    <p:pic>
                      <p:nvPicPr>
                        <p:cNvPr id="0" name="Object 3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8" y="574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393"/>
            <p:cNvGraphicFramePr>
              <a:graphicFrameLocks noChangeAspect="1"/>
            </p:cNvGraphicFramePr>
            <p:nvPr/>
          </p:nvGraphicFramePr>
          <p:xfrm>
            <a:off x="4807" y="1084"/>
            <a:ext cx="160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51" name="方程式" r:id="rId26" imgW="190440" imgH="228600" progId="Equation.3">
                    <p:embed/>
                  </p:oleObj>
                </mc:Choice>
                <mc:Fallback>
                  <p:oleObj name="方程式" r:id="rId26" imgW="190440" imgH="228600" progId="Equation.3">
                    <p:embed/>
                    <p:pic>
                      <p:nvPicPr>
                        <p:cNvPr id="0" name="Object 3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7" y="1084"/>
                          <a:ext cx="160" cy="19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394"/>
            <p:cNvSpPr>
              <a:spLocks noChangeAspect="1" noChangeShapeType="1"/>
            </p:cNvSpPr>
            <p:nvPr/>
          </p:nvSpPr>
          <p:spPr bwMode="auto">
            <a:xfrm flipH="1">
              <a:off x="4354" y="425"/>
              <a:ext cx="136" cy="136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 Box 395"/>
            <p:cNvSpPr txBox="1">
              <a:spLocks noChangeAspect="1" noChangeArrowheads="1"/>
            </p:cNvSpPr>
            <p:nvPr/>
          </p:nvSpPr>
          <p:spPr bwMode="auto">
            <a:xfrm>
              <a:off x="4467" y="1325"/>
              <a:ext cx="41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/>
                <a:t>Holes</a:t>
              </a:r>
            </a:p>
          </p:txBody>
        </p:sp>
        <p:sp>
          <p:nvSpPr>
            <p:cNvPr id="82" name="Line 396"/>
            <p:cNvSpPr>
              <a:spLocks noChangeAspect="1" noChangeShapeType="1"/>
            </p:cNvSpPr>
            <p:nvPr/>
          </p:nvSpPr>
          <p:spPr bwMode="auto">
            <a:xfrm flipH="1" flipV="1">
              <a:off x="4354" y="1287"/>
              <a:ext cx="13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Box 397"/>
            <p:cNvSpPr txBox="1">
              <a:spLocks noChangeAspect="1" noChangeArrowheads="1"/>
            </p:cNvSpPr>
            <p:nvPr/>
          </p:nvSpPr>
          <p:spPr bwMode="auto">
            <a:xfrm>
              <a:off x="4465" y="300"/>
              <a:ext cx="6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0033CC"/>
                  </a:solidFill>
                </a:rPr>
                <a:t>Electrons</a:t>
              </a:r>
            </a:p>
          </p:txBody>
        </p:sp>
        <p:sp>
          <p:nvSpPr>
            <p:cNvPr id="84" name="Text Box 398"/>
            <p:cNvSpPr txBox="1">
              <a:spLocks noChangeAspect="1" noChangeArrowheads="1"/>
            </p:cNvSpPr>
            <p:nvPr/>
          </p:nvSpPr>
          <p:spPr bwMode="auto">
            <a:xfrm>
              <a:off x="533" y="1345"/>
              <a:ext cx="72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0033CC"/>
                  </a:solidFill>
                </a:rPr>
                <a:t>(a) Intrinsic</a:t>
              </a:r>
            </a:p>
          </p:txBody>
        </p:sp>
        <p:sp>
          <p:nvSpPr>
            <p:cNvPr id="85" name="Line 399"/>
            <p:cNvSpPr>
              <a:spLocks noChangeAspect="1" noChangeShapeType="1"/>
            </p:cNvSpPr>
            <p:nvPr/>
          </p:nvSpPr>
          <p:spPr bwMode="auto">
            <a:xfrm>
              <a:off x="443" y="935"/>
              <a:ext cx="437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00"/>
            <p:cNvSpPr>
              <a:spLocks noChangeAspect="1"/>
            </p:cNvSpPr>
            <p:nvPr/>
          </p:nvSpPr>
          <p:spPr bwMode="auto">
            <a:xfrm>
              <a:off x="4195" y="449"/>
              <a:ext cx="182" cy="227"/>
            </a:xfrm>
            <a:custGeom>
              <a:avLst/>
              <a:gdLst>
                <a:gd name="T0" fmla="*/ 0 w 469"/>
                <a:gd name="T1" fmla="*/ 227 h 431"/>
                <a:gd name="T2" fmla="*/ 176 w 469"/>
                <a:gd name="T3" fmla="*/ 179 h 431"/>
                <a:gd name="T4" fmla="*/ 35 w 469"/>
                <a:gd name="T5" fmla="*/ 107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01"/>
            <p:cNvSpPr>
              <a:spLocks noChangeAspect="1"/>
            </p:cNvSpPr>
            <p:nvPr/>
          </p:nvSpPr>
          <p:spPr bwMode="auto">
            <a:xfrm flipV="1">
              <a:off x="4195" y="1174"/>
              <a:ext cx="182" cy="227"/>
            </a:xfrm>
            <a:custGeom>
              <a:avLst/>
              <a:gdLst>
                <a:gd name="T0" fmla="*/ 0 w 469"/>
                <a:gd name="T1" fmla="*/ 227 h 431"/>
                <a:gd name="T2" fmla="*/ 176 w 469"/>
                <a:gd name="T3" fmla="*/ 179 h 431"/>
                <a:gd name="T4" fmla="*/ 35 w 469"/>
                <a:gd name="T5" fmla="*/ 107 h 431"/>
                <a:gd name="T6" fmla="*/ 0 w 469"/>
                <a:gd name="T7" fmla="*/ 0 h 4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9"/>
                <a:gd name="T13" fmla="*/ 0 h 431"/>
                <a:gd name="T14" fmla="*/ 469 w 469"/>
                <a:gd name="T15" fmla="*/ 431 h 4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9" h="431">
                  <a:moveTo>
                    <a:pt x="0" y="431"/>
                  </a:moveTo>
                  <a:cubicBezTo>
                    <a:pt x="219" y="404"/>
                    <a:pt x="439" y="378"/>
                    <a:pt x="454" y="340"/>
                  </a:cubicBezTo>
                  <a:cubicBezTo>
                    <a:pt x="469" y="302"/>
                    <a:pt x="166" y="261"/>
                    <a:pt x="91" y="204"/>
                  </a:cubicBezTo>
                  <a:cubicBezTo>
                    <a:pt x="16" y="147"/>
                    <a:pt x="8" y="73"/>
                    <a:pt x="0" y="0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8" name="Object 402"/>
            <p:cNvGraphicFramePr>
              <a:graphicFrameLocks noChangeAspect="1"/>
            </p:cNvGraphicFramePr>
            <p:nvPr/>
          </p:nvGraphicFramePr>
          <p:xfrm>
            <a:off x="2665" y="834"/>
            <a:ext cx="182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52" name="方程式" r:id="rId27" imgW="215640" imgH="215640" progId="Equation.3">
                    <p:embed/>
                  </p:oleObj>
                </mc:Choice>
                <mc:Fallback>
                  <p:oleObj name="方程式" r:id="rId27" imgW="215640" imgH="215640" progId="Equation.3">
                    <p:embed/>
                    <p:pic>
                      <p:nvPicPr>
                        <p:cNvPr id="0" name="Object 4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5" y="834"/>
                          <a:ext cx="182" cy="18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9" name="Group 403"/>
            <p:cNvGrpSpPr>
              <a:grpSpLocks noChangeAspect="1"/>
            </p:cNvGrpSpPr>
            <p:nvPr/>
          </p:nvGrpSpPr>
          <p:grpSpPr bwMode="auto">
            <a:xfrm>
              <a:off x="2925" y="527"/>
              <a:ext cx="817" cy="817"/>
              <a:chOff x="2902" y="1049"/>
              <a:chExt cx="863" cy="1043"/>
            </a:xfrm>
          </p:grpSpPr>
          <p:sp>
            <p:nvSpPr>
              <p:cNvPr id="93" name="Freeform 404"/>
              <p:cNvSpPr>
                <a:spLocks noChangeAspect="1"/>
              </p:cNvSpPr>
              <p:nvPr/>
            </p:nvSpPr>
            <p:spPr bwMode="auto">
              <a:xfrm>
                <a:off x="2902" y="1049"/>
                <a:ext cx="432" cy="521"/>
              </a:xfrm>
              <a:custGeom>
                <a:avLst/>
                <a:gdLst>
                  <a:gd name="T0" fmla="*/ 432 w 432"/>
                  <a:gd name="T1" fmla="*/ 521 h 521"/>
                  <a:gd name="T2" fmla="*/ 137 w 432"/>
                  <a:gd name="T3" fmla="*/ 453 h 521"/>
                  <a:gd name="T4" fmla="*/ 23 w 432"/>
                  <a:gd name="T5" fmla="*/ 272 h 521"/>
                  <a:gd name="T6" fmla="*/ 1 w 432"/>
                  <a:gd name="T7" fmla="*/ 0 h 5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521"/>
                  <a:gd name="T14" fmla="*/ 432 w 432"/>
                  <a:gd name="T15" fmla="*/ 521 h 5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521">
                    <a:moveTo>
                      <a:pt x="432" y="521"/>
                    </a:moveTo>
                    <a:cubicBezTo>
                      <a:pt x="318" y="508"/>
                      <a:pt x="205" y="495"/>
                      <a:pt x="137" y="453"/>
                    </a:cubicBezTo>
                    <a:cubicBezTo>
                      <a:pt x="69" y="411"/>
                      <a:pt x="46" y="347"/>
                      <a:pt x="23" y="272"/>
                    </a:cubicBezTo>
                    <a:cubicBezTo>
                      <a:pt x="0" y="197"/>
                      <a:pt x="0" y="98"/>
                      <a:pt x="1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405"/>
              <p:cNvSpPr>
                <a:spLocks noChangeAspect="1"/>
              </p:cNvSpPr>
              <p:nvPr/>
            </p:nvSpPr>
            <p:spPr bwMode="auto">
              <a:xfrm flipH="1" flipV="1">
                <a:off x="3333" y="1571"/>
                <a:ext cx="432" cy="521"/>
              </a:xfrm>
              <a:custGeom>
                <a:avLst/>
                <a:gdLst>
                  <a:gd name="T0" fmla="*/ 432 w 432"/>
                  <a:gd name="T1" fmla="*/ 521 h 521"/>
                  <a:gd name="T2" fmla="*/ 137 w 432"/>
                  <a:gd name="T3" fmla="*/ 453 h 521"/>
                  <a:gd name="T4" fmla="*/ 23 w 432"/>
                  <a:gd name="T5" fmla="*/ 272 h 521"/>
                  <a:gd name="T6" fmla="*/ 1 w 432"/>
                  <a:gd name="T7" fmla="*/ 0 h 5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521"/>
                  <a:gd name="T14" fmla="*/ 432 w 432"/>
                  <a:gd name="T15" fmla="*/ 521 h 5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521">
                    <a:moveTo>
                      <a:pt x="432" y="521"/>
                    </a:moveTo>
                    <a:cubicBezTo>
                      <a:pt x="318" y="508"/>
                      <a:pt x="205" y="495"/>
                      <a:pt x="137" y="453"/>
                    </a:cubicBezTo>
                    <a:cubicBezTo>
                      <a:pt x="69" y="411"/>
                      <a:pt x="46" y="347"/>
                      <a:pt x="23" y="272"/>
                    </a:cubicBezTo>
                    <a:cubicBezTo>
                      <a:pt x="0" y="197"/>
                      <a:pt x="0" y="98"/>
                      <a:pt x="1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0" name="Group 406"/>
            <p:cNvGrpSpPr>
              <a:grpSpLocks noChangeAspect="1"/>
            </p:cNvGrpSpPr>
            <p:nvPr/>
          </p:nvGrpSpPr>
          <p:grpSpPr bwMode="auto">
            <a:xfrm>
              <a:off x="1632" y="449"/>
              <a:ext cx="748" cy="952"/>
              <a:chOff x="1587" y="210"/>
              <a:chExt cx="748" cy="952"/>
            </a:xfrm>
          </p:grpSpPr>
          <p:sp>
            <p:nvSpPr>
              <p:cNvPr id="91" name="Freeform 407"/>
              <p:cNvSpPr>
                <a:spLocks noChangeAspect="1"/>
              </p:cNvSpPr>
              <p:nvPr/>
            </p:nvSpPr>
            <p:spPr bwMode="auto">
              <a:xfrm>
                <a:off x="1587" y="210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8"/>
              <p:cNvSpPr>
                <a:spLocks noChangeAspect="1"/>
              </p:cNvSpPr>
              <p:nvPr/>
            </p:nvSpPr>
            <p:spPr bwMode="auto">
              <a:xfrm flipV="1">
                <a:off x="1587" y="936"/>
                <a:ext cx="748" cy="226"/>
              </a:xfrm>
              <a:custGeom>
                <a:avLst/>
                <a:gdLst>
                  <a:gd name="T0" fmla="*/ 748 w 748"/>
                  <a:gd name="T1" fmla="*/ 0 h 250"/>
                  <a:gd name="T2" fmla="*/ 431 w 748"/>
                  <a:gd name="T3" fmla="*/ 165 h 250"/>
                  <a:gd name="T4" fmla="*/ 0 w 748"/>
                  <a:gd name="T5" fmla="*/ 226 h 250"/>
                  <a:gd name="T6" fmla="*/ 0 60000 65536"/>
                  <a:gd name="T7" fmla="*/ 0 60000 65536"/>
                  <a:gd name="T8" fmla="*/ 0 60000 65536"/>
                  <a:gd name="T9" fmla="*/ 0 w 748"/>
                  <a:gd name="T10" fmla="*/ 0 h 250"/>
                  <a:gd name="T11" fmla="*/ 748 w 748"/>
                  <a:gd name="T12" fmla="*/ 250 h 25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48" h="250">
                    <a:moveTo>
                      <a:pt x="748" y="0"/>
                    </a:moveTo>
                    <a:cubicBezTo>
                      <a:pt x="652" y="70"/>
                      <a:pt x="556" y="140"/>
                      <a:pt x="431" y="182"/>
                    </a:cubicBezTo>
                    <a:cubicBezTo>
                      <a:pt x="306" y="224"/>
                      <a:pt x="153" y="237"/>
                      <a:pt x="0" y="25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035678" y="5387332"/>
            <a:ext cx="129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dirty="0" smtClean="0"/>
              <a:t>os N(E)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5512894" y="5382813"/>
            <a:ext cx="62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  <a:r>
              <a:rPr lang="en-US" sz="1400" dirty="0" smtClean="0"/>
              <a:t>(E)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6937192" y="5362409"/>
            <a:ext cx="1295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Carrier </a:t>
            </a:r>
            <a:r>
              <a:rPr lang="en-US" sz="1400" dirty="0" err="1" smtClean="0"/>
              <a:t>concs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32528" y="5731753"/>
            <a:ext cx="7608039" cy="1008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548" name="Object 15"/>
          <p:cNvGraphicFramePr>
            <a:graphicFrameLocks noChangeAspect="1"/>
          </p:cNvGraphicFramePr>
          <p:nvPr/>
        </p:nvGraphicFramePr>
        <p:xfrm>
          <a:off x="2982301" y="1625599"/>
          <a:ext cx="3266099" cy="754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8" name="方程式" r:id="rId3" imgW="1981080" imgH="457200" progId="Equation.3">
                  <p:embed/>
                </p:oleObj>
              </mc:Choice>
              <mc:Fallback>
                <p:oleObj name="方程式" r:id="rId3" imgW="198108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301" y="1625599"/>
                        <a:ext cx="3266099" cy="7540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16"/>
          <p:cNvGraphicFramePr>
            <a:graphicFrameLocks noChangeAspect="1"/>
          </p:cNvGraphicFramePr>
          <p:nvPr/>
        </p:nvGraphicFramePr>
        <p:xfrm>
          <a:off x="644524" y="2514600"/>
          <a:ext cx="8207269" cy="107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9" name="Equation" r:id="rId5" imgW="2692080" imgH="419040" progId="Equation.3">
                  <p:embed/>
                </p:oleObj>
              </mc:Choice>
              <mc:Fallback>
                <p:oleObj name="Equation" r:id="rId5" imgW="2692080" imgH="4190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524" y="2514600"/>
                        <a:ext cx="8207269" cy="10770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0" name="Object 17"/>
          <p:cNvGraphicFramePr>
            <a:graphicFrameLocks noChangeAspect="1"/>
          </p:cNvGraphicFramePr>
          <p:nvPr/>
        </p:nvGraphicFramePr>
        <p:xfrm>
          <a:off x="863553" y="5058052"/>
          <a:ext cx="3279560" cy="961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0" name="Equation" r:id="rId7" imgW="1206360" imgH="419040" progId="Equation.3">
                  <p:embed/>
                </p:oleObj>
              </mc:Choice>
              <mc:Fallback>
                <p:oleObj name="Equation" r:id="rId7" imgW="1206360" imgH="4190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553" y="5058052"/>
                        <a:ext cx="3279560" cy="961748"/>
                      </a:xfrm>
                      <a:prstGeom prst="rect">
                        <a:avLst/>
                      </a:prstGeom>
                      <a:solidFill>
                        <a:srgbClr val="FFC5C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1" name="Object 18"/>
          <p:cNvGraphicFramePr>
            <a:graphicFrameLocks noChangeAspect="1"/>
          </p:cNvGraphicFramePr>
          <p:nvPr/>
        </p:nvGraphicFramePr>
        <p:xfrm>
          <a:off x="4539674" y="4953000"/>
          <a:ext cx="345331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1" name="方程式" r:id="rId9" imgW="1269720" imgH="431640" progId="Equation.3">
                  <p:embed/>
                </p:oleObj>
              </mc:Choice>
              <mc:Fallback>
                <p:oleObj name="方程式" r:id="rId9" imgW="1269720" imgH="4316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674" y="4953000"/>
                        <a:ext cx="3453315" cy="990600"/>
                      </a:xfrm>
                      <a:prstGeom prst="rect">
                        <a:avLst/>
                      </a:prstGeom>
                      <a:solidFill>
                        <a:srgbClr val="97DDBA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52" name="Object 19"/>
          <p:cNvGraphicFramePr>
            <a:graphicFrameLocks noChangeAspect="1"/>
          </p:cNvGraphicFramePr>
          <p:nvPr/>
        </p:nvGraphicFramePr>
        <p:xfrm>
          <a:off x="609600" y="3692666"/>
          <a:ext cx="8399852" cy="110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2" name="Equation" r:id="rId11" imgW="2755800" imgH="431640" progId="Equation.3">
                  <p:embed/>
                </p:oleObj>
              </mc:Choice>
              <mc:Fallback>
                <p:oleObj name="Equation" r:id="rId11" imgW="275580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692666"/>
                        <a:ext cx="8399852" cy="1107934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339966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6" name="Object 13"/>
          <p:cNvGraphicFramePr>
            <a:graphicFrameLocks noChangeAspect="1"/>
          </p:cNvGraphicFramePr>
          <p:nvPr/>
        </p:nvGraphicFramePr>
        <p:xfrm>
          <a:off x="820738" y="762000"/>
          <a:ext cx="7799387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3" name="Equation" r:id="rId13" imgW="3759120" imgH="393480" progId="Equation.3">
                  <p:embed/>
                </p:oleObj>
              </mc:Choice>
              <mc:Fallback>
                <p:oleObj name="Equation" r:id="rId13" imgW="3759120" imgH="3934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762000"/>
                        <a:ext cx="7799387" cy="8175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00" y="-130546"/>
            <a:ext cx="5085000" cy="71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75" y="237464"/>
            <a:ext cx="5135850" cy="63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5" y="465884"/>
            <a:ext cx="5237550" cy="59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00" y="300914"/>
            <a:ext cx="4678200" cy="62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17" y="762000"/>
            <a:ext cx="723454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8" y="990600"/>
            <a:ext cx="753708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http://www.olsontech.com/mr_fiber/images/em-spectrum-b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8" y="1905000"/>
            <a:ext cx="76200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495800"/>
            <a:ext cx="6047756" cy="13016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5600" y="646331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Electromagnetic Spectrum</a:t>
            </a:r>
            <a:r>
              <a:rPr lang="en-US" dirty="0"/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20294"/>
              </p:ext>
            </p:extLst>
          </p:nvPr>
        </p:nvGraphicFramePr>
        <p:xfrm>
          <a:off x="6019800" y="3657600"/>
          <a:ext cx="25146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788"/>
                <a:gridCol w="794807"/>
                <a:gridCol w="1096005"/>
              </a:tblGrid>
              <a:tr h="5407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X-ray</a:t>
                      </a:r>
                      <a:r>
                        <a:rPr lang="en-US" sz="1600" baseline="0" dirty="0" smtClean="0"/>
                        <a:t> 10</a:t>
                      </a:r>
                      <a:r>
                        <a:rPr lang="en-US" sz="1600" baseline="30000" dirty="0" smtClean="0"/>
                        <a:t>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y-ray 10</a:t>
                      </a:r>
                      <a:r>
                        <a:rPr lang="en-US" sz="1600" baseline="30000" dirty="0" smtClean="0"/>
                        <a:t>21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Cosmic ray 10</a:t>
                      </a:r>
                      <a:r>
                        <a:rPr lang="en-US" sz="1600" baseline="30000" dirty="0" smtClean="0"/>
                        <a:t>21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1200" y="1295400"/>
            <a:ext cx="67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kHz</a:t>
            </a:r>
            <a:r>
              <a:rPr lang="en-US" sz="1600" baseline="30000" dirty="0" smtClean="0"/>
              <a:t>3</a:t>
            </a:r>
            <a:r>
              <a:rPr lang="en-US" sz="1600" dirty="0" smtClean="0"/>
              <a:t>              MHz</a:t>
            </a:r>
            <a:r>
              <a:rPr lang="en-US" sz="1600" baseline="30000" dirty="0" smtClean="0"/>
              <a:t>6</a:t>
            </a:r>
            <a:r>
              <a:rPr lang="en-US" sz="1600" dirty="0" smtClean="0"/>
              <a:t>                  GHz</a:t>
            </a:r>
            <a:r>
              <a:rPr lang="en-US" sz="1600" baseline="30000" dirty="0" smtClean="0"/>
              <a:t>9</a:t>
            </a:r>
            <a:r>
              <a:rPr lang="en-US" sz="1600" dirty="0" smtClean="0"/>
              <a:t>                 THz</a:t>
            </a:r>
            <a:r>
              <a:rPr lang="en-US" sz="1600" baseline="30000" dirty="0" smtClean="0"/>
              <a:t>12</a:t>
            </a:r>
            <a:r>
              <a:rPr lang="en-US" sz="1600" baseline="-250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OF</a:t>
            </a:r>
            <a:r>
              <a:rPr lang="en-US" sz="1600" baseline="30000" dirty="0" smtClean="0"/>
              <a:t>14-15</a:t>
            </a:r>
            <a:r>
              <a:rPr lang="en-US" sz="1600" dirty="0" smtClean="0"/>
              <a:t>      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212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497013" y="2517775"/>
            <a:ext cx="64436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dirty="0" err="1"/>
              <a:t>N</a:t>
            </a:r>
            <a:r>
              <a:rPr lang="en-US" altLang="zh-TW" sz="2400" baseline="-25000" dirty="0" err="1"/>
              <a:t>c</a:t>
            </a:r>
            <a:r>
              <a:rPr lang="en-US" altLang="zh-TW" sz="2400" dirty="0"/>
              <a:t>: Effective density of state at bottom of C.B.</a:t>
            </a:r>
          </a:p>
          <a:p>
            <a:r>
              <a:rPr lang="en-US" altLang="zh-TW" sz="2400" dirty="0" err="1"/>
              <a:t>N</a:t>
            </a:r>
            <a:r>
              <a:rPr lang="en-US" altLang="zh-TW" sz="2400" baseline="-25000" dirty="0" err="1"/>
              <a:t>v</a:t>
            </a:r>
            <a:r>
              <a:rPr lang="en-US" altLang="zh-TW" sz="2400" dirty="0"/>
              <a:t>: Effective density of state at top of V.B</a:t>
            </a:r>
            <a:r>
              <a:rPr lang="en-US" altLang="zh-TW" sz="1800" dirty="0"/>
              <a:t>.</a:t>
            </a:r>
          </a:p>
          <a:p>
            <a:endParaRPr lang="en-US" altLang="zh-TW" sz="1800" dirty="0"/>
          </a:p>
        </p:txBody>
      </p:sp>
      <p:grpSp>
        <p:nvGrpSpPr>
          <p:cNvPr id="3" name="Group 19"/>
          <p:cNvGrpSpPr>
            <a:grpSpLocks noChangeAspect="1"/>
          </p:cNvGrpSpPr>
          <p:nvPr/>
        </p:nvGrpSpPr>
        <p:grpSpPr bwMode="auto">
          <a:xfrm>
            <a:off x="990600" y="990600"/>
            <a:ext cx="7713442" cy="1143000"/>
            <a:chOff x="316" y="731"/>
            <a:chExt cx="4944" cy="733"/>
          </a:xfrm>
        </p:grpSpPr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409" y="731"/>
            <a:ext cx="2038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88" name="Equation" r:id="rId3" imgW="1104840" imgH="241200" progId="Equation.3">
                    <p:embed/>
                  </p:oleObj>
                </mc:Choice>
                <mc:Fallback>
                  <p:oleObj name="Equation" r:id="rId3" imgW="1104840" imgH="241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" y="731"/>
                          <a:ext cx="2038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316" y="1094"/>
            <a:ext cx="2132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89" name="方程式" r:id="rId5" imgW="1168200" imgH="241200" progId="Equation.3">
                    <p:embed/>
                  </p:oleObj>
                </mc:Choice>
                <mc:Fallback>
                  <p:oleObj name="方程式" r:id="rId5" imgW="1168200" imgH="241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" y="1094"/>
                          <a:ext cx="2132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9"/>
            <p:cNvGraphicFramePr>
              <a:graphicFrameLocks noChangeAspect="1"/>
            </p:cNvGraphicFramePr>
            <p:nvPr/>
          </p:nvGraphicFramePr>
          <p:xfrm>
            <a:off x="3221" y="731"/>
            <a:ext cx="2039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90" name="方程式" r:id="rId7" imgW="1104840" imgH="241200" progId="Equation.3">
                    <p:embed/>
                  </p:oleObj>
                </mc:Choice>
                <mc:Fallback>
                  <p:oleObj name="方程式" r:id="rId7" imgW="1104840" imgH="241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1" y="731"/>
                          <a:ext cx="2039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0"/>
            <p:cNvGraphicFramePr>
              <a:graphicFrameLocks noChangeAspect="1"/>
            </p:cNvGraphicFramePr>
            <p:nvPr/>
          </p:nvGraphicFramePr>
          <p:xfrm>
            <a:off x="3175" y="1087"/>
            <a:ext cx="203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91" name="方程式" r:id="rId9" imgW="1117440" imgH="241200" progId="Equation.3">
                    <p:embed/>
                  </p:oleObj>
                </mc:Choice>
                <mc:Fallback>
                  <p:oleObj name="方程式" r:id="rId9" imgW="1117440" imgH="2412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1087"/>
                          <a:ext cx="2039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0"/>
          <p:cNvGrpSpPr>
            <a:grpSpLocks noChangeAspect="1"/>
          </p:cNvGrpSpPr>
          <p:nvPr/>
        </p:nvGrpSpPr>
        <p:grpSpPr bwMode="auto">
          <a:xfrm>
            <a:off x="2026075" y="3799897"/>
            <a:ext cx="3281788" cy="1229303"/>
            <a:chOff x="1014" y="3362"/>
            <a:chExt cx="1957" cy="733"/>
          </a:xfrm>
        </p:grpSpPr>
        <p:graphicFrame>
          <p:nvGraphicFramePr>
            <p:cNvPr id="9" name="Object 14"/>
            <p:cNvGraphicFramePr>
              <a:graphicFrameLocks noChangeAspect="1"/>
            </p:cNvGraphicFramePr>
            <p:nvPr/>
          </p:nvGraphicFramePr>
          <p:xfrm>
            <a:off x="1026" y="3362"/>
            <a:ext cx="194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92" name="方程式" r:id="rId11" imgW="1054080" imgH="241200" progId="Equation.3">
                    <p:embed/>
                  </p:oleObj>
                </mc:Choice>
                <mc:Fallback>
                  <p:oleObj name="方程式" r:id="rId11" imgW="1054080" imgH="2412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" y="3362"/>
                          <a:ext cx="1945" cy="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5"/>
            <p:cNvGraphicFramePr>
              <a:graphicFrameLocks noChangeAspect="1"/>
            </p:cNvGraphicFramePr>
            <p:nvPr/>
          </p:nvGraphicFramePr>
          <p:xfrm>
            <a:off x="1014" y="3725"/>
            <a:ext cx="1878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493" name="Equation" r:id="rId13" imgW="1028520" imgH="241200" progId="Equation.3">
                    <p:embed/>
                  </p:oleObj>
                </mc:Choice>
                <mc:Fallback>
                  <p:oleObj name="Equation" r:id="rId13" imgW="1028520" imgH="241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4" y="3725"/>
                          <a:ext cx="1878" cy="3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AutoShape 17"/>
          <p:cNvSpPr>
            <a:spLocks noChangeArrowheads="1"/>
          </p:cNvSpPr>
          <p:nvPr/>
        </p:nvSpPr>
        <p:spPr bwMode="auto">
          <a:xfrm>
            <a:off x="1173162" y="4191000"/>
            <a:ext cx="469503" cy="370224"/>
          </a:xfrm>
          <a:prstGeom prst="rightArrow">
            <a:avLst>
              <a:gd name="adj1" fmla="val 50000"/>
              <a:gd name="adj2" fmla="val 375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457200" y="762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700" b="1" dirty="0" smtClean="0">
                <a:latin typeface="Garamond" pitchFamily="18" charset="0"/>
              </a:rPr>
              <a:t>Some useful forms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Values of </a:t>
            </a:r>
            <a:r>
              <a:rPr lang="en-US" sz="2400" dirty="0" err="1" smtClean="0"/>
              <a:t>N</a:t>
            </a:r>
            <a:r>
              <a:rPr lang="en-US" sz="2400" baseline="-25000" dirty="0" err="1" smtClean="0"/>
              <a:t>c</a:t>
            </a:r>
            <a:r>
              <a:rPr lang="en-US" sz="2400" dirty="0" smtClean="0"/>
              <a:t> and </a:t>
            </a:r>
            <a:r>
              <a:rPr lang="en-US" sz="2400" dirty="0" err="1" smtClean="0"/>
              <a:t>N</a:t>
            </a:r>
            <a:r>
              <a:rPr lang="en-US" sz="2400" baseline="-25000" dirty="0" err="1" smtClean="0"/>
              <a:t>v</a:t>
            </a:r>
            <a:r>
              <a:rPr lang="en-US" sz="2400" dirty="0" smtClean="0"/>
              <a:t> for Si, </a:t>
            </a:r>
            <a:r>
              <a:rPr lang="en-US" sz="2400" dirty="0" err="1" smtClean="0"/>
              <a:t>Ge</a:t>
            </a:r>
            <a:r>
              <a:rPr lang="en-US" sz="2400" dirty="0" smtClean="0"/>
              <a:t> and </a:t>
            </a:r>
            <a:r>
              <a:rPr lang="en-US" sz="2400" dirty="0" err="1" smtClean="0"/>
              <a:t>GaAs</a:t>
            </a:r>
            <a:r>
              <a:rPr lang="en-US" sz="2400" dirty="0" smtClean="0"/>
              <a:t> at 300 K.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1625600"/>
          <a:ext cx="6781800" cy="279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5450"/>
                <a:gridCol w="1695450"/>
                <a:gridCol w="1695450"/>
                <a:gridCol w="1695450"/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GaAs</a:t>
                      </a:r>
                      <a:endParaRPr lang="en-US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</a:t>
                      </a:r>
                      <a:r>
                        <a:rPr lang="en-US" sz="2400" baseline="-25000" dirty="0" err="1" smtClean="0"/>
                        <a:t>n</a:t>
                      </a:r>
                      <a:r>
                        <a:rPr lang="en-US" sz="2400" dirty="0" smtClean="0"/>
                        <a:t> (x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m</a:t>
                      </a:r>
                      <a:r>
                        <a:rPr lang="en-US" sz="2400" baseline="-25000" dirty="0" smtClean="0"/>
                        <a:t>0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0.89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0.067</a:t>
                      </a:r>
                      <a:endParaRPr lang="en-US" sz="2400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</a:t>
                      </a:r>
                      <a:r>
                        <a:rPr lang="en-US" sz="2400" baseline="-25000" dirty="0" smtClean="0"/>
                        <a:t>p </a:t>
                      </a:r>
                      <a:r>
                        <a:rPr lang="en-US" sz="2400" dirty="0" smtClean="0"/>
                        <a:t>(x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m</a:t>
                      </a:r>
                      <a:r>
                        <a:rPr lang="en-US" sz="2400" baseline="-25000" dirty="0" smtClean="0"/>
                        <a:t>0</a:t>
                      </a:r>
                      <a:r>
                        <a:rPr lang="en-US" sz="2400" dirty="0" smtClean="0"/>
                        <a:t>)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0.55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0.29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0.47</a:t>
                      </a:r>
                      <a:endParaRPr lang="en-US" sz="2400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N</a:t>
                      </a:r>
                      <a:r>
                        <a:rPr lang="en-US" sz="2400" baseline="-25000" dirty="0" err="1" smtClean="0"/>
                        <a:t>c</a:t>
                      </a:r>
                      <a:r>
                        <a:rPr lang="en-US" sz="2400" dirty="0" smtClean="0"/>
                        <a:t> (cm</a:t>
                      </a:r>
                      <a:r>
                        <a:rPr lang="en-US" sz="2400" baseline="30000" dirty="0" smtClean="0"/>
                        <a:t>-3</a:t>
                      </a:r>
                      <a:r>
                        <a:rPr lang="en-US" sz="2400" dirty="0" smtClean="0"/>
                        <a:t>)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2.82 x10</a:t>
                      </a:r>
                      <a:r>
                        <a:rPr lang="en-US" sz="2400" baseline="30000" dirty="0" smtClean="0"/>
                        <a:t>19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2.10 x10</a:t>
                      </a:r>
                      <a:r>
                        <a:rPr lang="en-US" sz="2400" baseline="300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4.32 x10</a:t>
                      </a:r>
                      <a:r>
                        <a:rPr lang="en-US" sz="2400" baseline="30000" dirty="0" smtClean="0"/>
                        <a:t>17</a:t>
                      </a:r>
                      <a:endParaRPr lang="en-US" sz="2400" dirty="0"/>
                    </a:p>
                  </a:txBody>
                  <a:tcPr/>
                </a:tc>
              </a:tr>
              <a:tr h="55880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N</a:t>
                      </a:r>
                      <a:r>
                        <a:rPr lang="en-US" sz="2400" baseline="-25000" dirty="0" err="1" smtClean="0"/>
                        <a:t>v</a:t>
                      </a:r>
                      <a:r>
                        <a:rPr lang="en-US" sz="2400" baseline="-25000" dirty="0" smtClean="0"/>
                        <a:t> </a:t>
                      </a:r>
                      <a:r>
                        <a:rPr lang="en-US" sz="2400" dirty="0" smtClean="0"/>
                        <a:t> (cm</a:t>
                      </a:r>
                      <a:r>
                        <a:rPr lang="en-US" sz="2400" baseline="30000" dirty="0" smtClean="0"/>
                        <a:t>-3</a:t>
                      </a:r>
                      <a:r>
                        <a:rPr lang="en-US" sz="2400" dirty="0" smtClean="0"/>
                        <a:t>)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1.02 x10</a:t>
                      </a:r>
                      <a:r>
                        <a:rPr lang="en-US" sz="2400" baseline="30000" dirty="0" smtClean="0"/>
                        <a:t>19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3.91 x10</a:t>
                      </a:r>
                      <a:r>
                        <a:rPr lang="en-US" sz="2400" baseline="30000" dirty="0" smtClean="0"/>
                        <a:t>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8.07 x10</a:t>
                      </a:r>
                      <a:r>
                        <a:rPr lang="en-US" sz="2400" baseline="30000" dirty="0" smtClean="0"/>
                        <a:t>18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9200" y="5334000"/>
            <a:ext cx="5849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Do not take these numbers very seriously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8"/>
          <p:cNvGraphicFramePr>
            <a:graphicFrameLocks noChangeAspect="1"/>
          </p:cNvGraphicFramePr>
          <p:nvPr/>
        </p:nvGraphicFramePr>
        <p:xfrm>
          <a:off x="1295400" y="1449387"/>
          <a:ext cx="4260788" cy="78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18" name="方程式" r:id="rId3" imgW="1104840" imgH="241200" progId="Equation.3">
                  <p:embed/>
                </p:oleObj>
              </mc:Choice>
              <mc:Fallback>
                <p:oleObj name="方程式" r:id="rId3" imgW="110484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49387"/>
                        <a:ext cx="4260788" cy="7823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1231900" y="1936750"/>
          <a:ext cx="4260791" cy="77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19" name="方程式" r:id="rId5" imgW="1117440" imgH="241200" progId="Equation.3">
                  <p:embed/>
                </p:oleObj>
              </mc:Choice>
              <mc:Fallback>
                <p:oleObj name="方程式" r:id="rId5" imgW="11174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1936750"/>
                        <a:ext cx="4260791" cy="772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6184994" y="1647824"/>
          <a:ext cx="2197006" cy="60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20" name="方程式" r:id="rId7" imgW="876240" imgH="228600" progId="Equation.3">
                  <p:embed/>
                </p:oleObj>
              </mc:Choice>
              <mc:Fallback>
                <p:oleObj name="方程式" r:id="rId7" imgW="87624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94" y="1647824"/>
                        <a:ext cx="2197006" cy="600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/>
        </p:nvGraphicFramePr>
        <p:xfrm>
          <a:off x="2303463" y="2744788"/>
          <a:ext cx="5273299" cy="243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21" name="方程式" r:id="rId9" imgW="1663560" imgH="914400" progId="Equation.3">
                  <p:embed/>
                </p:oleObj>
              </mc:Choice>
              <mc:Fallback>
                <p:oleObj name="方程式" r:id="rId9" imgW="1663560" imgH="914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463" y="2744788"/>
                        <a:ext cx="5273299" cy="2436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TW" sz="2400" b="1" dirty="0" err="1" smtClean="0"/>
              <a:t>Lect</a:t>
            </a:r>
            <a:r>
              <a:rPr lang="en-US" altLang="zh-TW" sz="2400" b="1" dirty="0" smtClean="0"/>
              <a:t> 7. Fermi Level of Intrinsic Semiconductor</a:t>
            </a:r>
            <a:endParaRPr lang="en-US" altLang="zh-TW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TW" sz="2400" b="1" dirty="0" smtClean="0"/>
              <a:t>Intrinsic Carrier Concentration</a:t>
            </a:r>
            <a:endParaRPr lang="en-US" altLang="zh-TW" sz="2400" b="1" dirty="0"/>
          </a:p>
        </p:txBody>
      </p:sp>
      <p:graphicFrame>
        <p:nvGraphicFramePr>
          <p:cNvPr id="177154" name="Object 12"/>
          <p:cNvGraphicFramePr>
            <a:graphicFrameLocks noChangeAspect="1"/>
          </p:cNvGraphicFramePr>
          <p:nvPr/>
        </p:nvGraphicFramePr>
        <p:xfrm>
          <a:off x="2057400" y="3429000"/>
          <a:ext cx="55927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49" name="Equation" r:id="rId3" imgW="2031840" imgH="393480" progId="Equation.3">
                  <p:embed/>
                </p:oleObj>
              </mc:Choice>
              <mc:Fallback>
                <p:oleObj name="Equation" r:id="rId3" imgW="2031840" imgH="3934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429000"/>
                        <a:ext cx="55927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8" name="Object 6"/>
          <p:cNvGraphicFramePr>
            <a:graphicFrameLocks noChangeAspect="1"/>
          </p:cNvGraphicFramePr>
          <p:nvPr/>
        </p:nvGraphicFramePr>
        <p:xfrm>
          <a:off x="1295400" y="1295400"/>
          <a:ext cx="7158506" cy="59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50" name="Document" r:id="rId5" imgW="5955230" imgH="491920" progId="Word.Document.12">
                  <p:embed/>
                </p:oleObj>
              </mc:Choice>
              <mc:Fallback>
                <p:oleObj name="Document" r:id="rId5" imgW="5955230" imgH="491920" progId="Word.Document.12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95400"/>
                        <a:ext cx="7158506" cy="59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63" name="Object 11"/>
          <p:cNvGraphicFramePr>
            <a:graphicFrameLocks noChangeAspect="1"/>
          </p:cNvGraphicFramePr>
          <p:nvPr/>
        </p:nvGraphicFramePr>
        <p:xfrm>
          <a:off x="1371599" y="2057400"/>
          <a:ext cx="7158511" cy="1253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51" name="Document" r:id="rId7" imgW="5955230" imgH="1044024" progId="Word.Document.12">
                  <p:embed/>
                </p:oleObj>
              </mc:Choice>
              <mc:Fallback>
                <p:oleObj name="Document" r:id="rId7" imgW="5955230" imgH="1044024" progId="Word.Document.12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2057400"/>
                        <a:ext cx="7158511" cy="12538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6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7167" name="Rectangle 15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7170" name="Rectangle 1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24200" y="4579203"/>
            <a:ext cx="472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n*p</a:t>
            </a:r>
            <a:r>
              <a:rPr lang="en-US" sz="2400" dirty="0" smtClean="0">
                <a:solidFill>
                  <a:srgbClr val="FF0000"/>
                </a:solidFill>
              </a:rPr>
              <a:t> is independent of </a:t>
            </a:r>
            <a:r>
              <a:rPr lang="en-US" sz="2400" i="1" dirty="0" smtClean="0">
                <a:solidFill>
                  <a:srgbClr val="FF0000"/>
                </a:solidFill>
              </a:rPr>
              <a:t>E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F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Law of mass action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7171" name="Rectangle 19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5400" y="5638800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i="1" baseline="-25000" dirty="0" err="1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 for Si is approximately 10</a:t>
            </a:r>
            <a:r>
              <a:rPr lang="en-US" sz="2800" baseline="30000" dirty="0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800" dirty="0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 cm</a:t>
            </a:r>
            <a:r>
              <a:rPr lang="en-US" sz="2800" baseline="30000" dirty="0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-3</a:t>
            </a:r>
            <a:endParaRPr lang="en-US" sz="2800" baseline="30000" dirty="0">
              <a:solidFill>
                <a:srgbClr val="38802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7164" name="Object 12"/>
          <p:cNvGraphicFramePr>
            <a:graphicFrameLocks noChangeAspect="1"/>
          </p:cNvGraphicFramePr>
          <p:nvPr/>
        </p:nvGraphicFramePr>
        <p:xfrm>
          <a:off x="5867400" y="6172200"/>
          <a:ext cx="317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52" name="Packager Shell Object" showAsIcon="1" r:id="rId9" imgW="3175560" imgH="685800" progId="Package">
                  <p:embed/>
                </p:oleObj>
              </mc:Choice>
              <mc:Fallback>
                <p:oleObj name="Packager Shell Object" showAsIcon="1" r:id="rId9" imgW="3175560" imgH="685800" progId="Package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172200"/>
                        <a:ext cx="3175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/>
            <a:r>
              <a:rPr lang="en-US" altLang="zh-TW" sz="2400" b="1" dirty="0" smtClean="0"/>
              <a:t>Fermi Energy for Extrinsic Semiconductors</a:t>
            </a:r>
            <a:endParaRPr lang="en-US" altLang="zh-TW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371600"/>
            <a:ext cx="661912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Assume shallow donors </a:t>
            </a:r>
            <a:r>
              <a:rPr lang="en-US" sz="2400" dirty="0" smtClean="0">
                <a:solidFill>
                  <a:srgbClr val="C00000"/>
                </a:solidFill>
                <a:sym typeface="Symbol"/>
              </a:rPr>
              <a:t> Complete ionization</a:t>
            </a:r>
          </a:p>
          <a:p>
            <a:r>
              <a:rPr lang="en-US" sz="2400" dirty="0" smtClean="0">
                <a:solidFill>
                  <a:srgbClr val="C00000"/>
                </a:solidFill>
                <a:sym typeface="Symbol"/>
              </a:rPr>
              <a:t>                            </a:t>
            </a:r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 = N</a:t>
            </a:r>
            <a:r>
              <a:rPr lang="en-US" sz="2800" i="1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D</a:t>
            </a:r>
            <a:r>
              <a:rPr lang="en-US" sz="2400" dirty="0" smtClean="0">
                <a:solidFill>
                  <a:srgbClr val="C00000"/>
                </a:solidFill>
                <a:sym typeface="Symbol"/>
              </a:rPr>
              <a:t> </a:t>
            </a:r>
          </a:p>
          <a:p>
            <a:endParaRPr lang="en-US" sz="2400" dirty="0" smtClean="0">
              <a:solidFill>
                <a:srgbClr val="C00000"/>
              </a:solidFill>
              <a:sym typeface="Symbol"/>
            </a:endParaRPr>
          </a:p>
        </p:txBody>
      </p:sp>
      <p:graphicFrame>
        <p:nvGraphicFramePr>
          <p:cNvPr id="215041" name="Object 4"/>
          <p:cNvGraphicFramePr>
            <a:graphicFrameLocks noChangeAspect="1"/>
          </p:cNvGraphicFramePr>
          <p:nvPr/>
        </p:nvGraphicFramePr>
        <p:xfrm>
          <a:off x="2514157" y="2424112"/>
          <a:ext cx="3581843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0" name="Equation" r:id="rId3" imgW="1091880" imgH="253800" progId="Equation.3">
                  <p:embed/>
                </p:oleObj>
              </mc:Choice>
              <mc:Fallback>
                <p:oleObj name="Equation" r:id="rId3" imgW="109188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157" y="2424112"/>
                        <a:ext cx="3581843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0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817530"/>
              </p:ext>
            </p:extLst>
          </p:nvPr>
        </p:nvGraphicFramePr>
        <p:xfrm>
          <a:off x="914400" y="3124200"/>
          <a:ext cx="6324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1" name="Document" r:id="rId5" imgW="5955230" imgH="792839" progId="Word.Document.12">
                  <p:embed/>
                </p:oleObj>
              </mc:Choice>
              <mc:Fallback>
                <p:oleObj name="Document" r:id="rId5" imgW="5955230" imgH="792839" progId="Word.Documen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6324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1" name="Object 11"/>
          <p:cNvGraphicFramePr>
            <a:graphicFrameLocks noChangeAspect="1"/>
          </p:cNvGraphicFramePr>
          <p:nvPr/>
        </p:nvGraphicFramePr>
        <p:xfrm>
          <a:off x="76200" y="4587875"/>
          <a:ext cx="7985125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2" name="Document" r:id="rId7" imgW="5955230" imgH="792839" progId="Word.Document.12">
                  <p:embed/>
                </p:oleObj>
              </mc:Choice>
              <mc:Fallback>
                <p:oleObj name="Document" r:id="rId7" imgW="5955230" imgH="792839" progId="Word.Document.12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587875"/>
                        <a:ext cx="7985125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90600" y="4045803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Similarly, for holes</a:t>
            </a:r>
            <a:endParaRPr lang="en-US" sz="2400" dirty="0" smtClean="0">
              <a:solidFill>
                <a:srgbClr val="C00000"/>
              </a:solidFill>
              <a:sym typeface="Symbol"/>
            </a:endParaRPr>
          </a:p>
          <a:p>
            <a:endParaRPr lang="en-US" sz="2400" dirty="0" smtClean="0">
              <a:solidFill>
                <a:srgbClr val="C00000"/>
              </a:solidFill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TW" sz="2400" b="1" dirty="0" smtClean="0"/>
              <a:t>Example</a:t>
            </a:r>
            <a:endParaRPr lang="en-US" altLang="zh-TW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4000"/>
            <a:ext cx="71849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 is doped with As 10</a:t>
            </a:r>
            <a:r>
              <a:rPr lang="en-US" sz="2400" baseline="30000" dirty="0" smtClean="0">
                <a:solidFill>
                  <a:srgbClr val="FF0000"/>
                </a:solidFill>
              </a:rPr>
              <a:t>16</a:t>
            </a:r>
            <a:r>
              <a:rPr lang="en-US" sz="2400" dirty="0" smtClean="0">
                <a:solidFill>
                  <a:srgbClr val="FF0000"/>
                </a:solidFill>
              </a:rPr>
              <a:t> cm</a:t>
            </a:r>
            <a:r>
              <a:rPr lang="en-US" sz="2400" baseline="30000" dirty="0" smtClean="0">
                <a:solidFill>
                  <a:srgbClr val="FF0000"/>
                </a:solidFill>
              </a:rPr>
              <a:t>-3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Find carrier concentration and Fermi level at 300 K.</a:t>
            </a:r>
          </a:p>
          <a:p>
            <a:r>
              <a:rPr lang="en-US" sz="2400" dirty="0" smtClean="0">
                <a:solidFill>
                  <a:srgbClr val="38802C"/>
                </a:solidFill>
              </a:rPr>
              <a:t>Assume </a:t>
            </a:r>
            <a:r>
              <a:rPr lang="en-US" sz="2800" i="1" dirty="0" err="1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i="1" baseline="-25000" dirty="0" err="1" smtClean="0">
                <a:solidFill>
                  <a:srgbClr val="38802C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solidFill>
                  <a:srgbClr val="38802C"/>
                </a:solidFill>
              </a:rPr>
              <a:t> = 10</a:t>
            </a:r>
            <a:r>
              <a:rPr lang="en-US" sz="2400" baseline="30000" dirty="0" smtClean="0">
                <a:solidFill>
                  <a:srgbClr val="38802C"/>
                </a:solidFill>
              </a:rPr>
              <a:t>10</a:t>
            </a:r>
            <a:r>
              <a:rPr lang="en-US" sz="2400" dirty="0" smtClean="0">
                <a:solidFill>
                  <a:srgbClr val="38802C"/>
                </a:solidFill>
              </a:rPr>
              <a:t> cm</a:t>
            </a:r>
            <a:r>
              <a:rPr lang="en-US" sz="2400" baseline="30000" dirty="0" smtClean="0">
                <a:solidFill>
                  <a:srgbClr val="38802C"/>
                </a:solidFill>
              </a:rPr>
              <a:t>-3 </a:t>
            </a:r>
            <a:r>
              <a:rPr lang="en-US" sz="2400" dirty="0" smtClean="0">
                <a:solidFill>
                  <a:srgbClr val="38802C"/>
                </a:solidFill>
              </a:rPr>
              <a:t>; </a:t>
            </a:r>
            <a:r>
              <a:rPr lang="en-US" sz="2400" dirty="0" err="1" smtClean="0">
                <a:solidFill>
                  <a:srgbClr val="38802C"/>
                </a:solidFill>
              </a:rPr>
              <a:t>N</a:t>
            </a:r>
            <a:r>
              <a:rPr lang="en-US" sz="2400" baseline="-25000" dirty="0" err="1" smtClean="0">
                <a:solidFill>
                  <a:srgbClr val="38802C"/>
                </a:solidFill>
              </a:rPr>
              <a:t>c</a:t>
            </a:r>
            <a:r>
              <a:rPr lang="en-US" sz="2400" baseline="-25000" dirty="0" smtClean="0">
                <a:solidFill>
                  <a:srgbClr val="38802C"/>
                </a:solidFill>
              </a:rPr>
              <a:t> </a:t>
            </a:r>
            <a:r>
              <a:rPr lang="en-US" sz="2400" dirty="0" smtClean="0">
                <a:solidFill>
                  <a:srgbClr val="38802C"/>
                </a:solidFill>
              </a:rPr>
              <a:t>=10</a:t>
            </a:r>
            <a:r>
              <a:rPr lang="en-US" sz="2400" baseline="30000" dirty="0" smtClean="0">
                <a:solidFill>
                  <a:srgbClr val="38802C"/>
                </a:solidFill>
              </a:rPr>
              <a:t>20 </a:t>
            </a:r>
            <a:r>
              <a:rPr lang="en-US" sz="2400" dirty="0" smtClean="0">
                <a:solidFill>
                  <a:srgbClr val="38802C"/>
                </a:solidFill>
              </a:rPr>
              <a:t>cm</a:t>
            </a:r>
            <a:r>
              <a:rPr lang="en-US" sz="2400" baseline="30000" dirty="0" smtClean="0">
                <a:solidFill>
                  <a:srgbClr val="38802C"/>
                </a:solidFill>
              </a:rPr>
              <a:t>-3</a:t>
            </a:r>
            <a:endParaRPr lang="en-US" sz="2400" baseline="30000" dirty="0">
              <a:solidFill>
                <a:srgbClr val="38802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3972580"/>
            <a:ext cx="27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baseline="-25000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E</a:t>
            </a:r>
            <a:r>
              <a:rPr lang="en-US" sz="2800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= 0.23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eV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3352800"/>
            <a:ext cx="392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n=10</a:t>
            </a:r>
            <a:r>
              <a:rPr lang="en-US" sz="2400" baseline="30000" dirty="0" smtClean="0"/>
              <a:t>16</a:t>
            </a:r>
            <a:r>
              <a:rPr lang="en-US" sz="2400" dirty="0" smtClean="0"/>
              <a:t> cm</a:t>
            </a:r>
            <a:r>
              <a:rPr lang="en-US" sz="2400" baseline="30000" dirty="0" smtClean="0"/>
              <a:t>-3</a:t>
            </a:r>
            <a:r>
              <a:rPr lang="en-US" sz="2400" dirty="0" smtClean="0"/>
              <a:t> ; p = 10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 cm</a:t>
            </a:r>
            <a:r>
              <a:rPr lang="en-US" sz="2400" baseline="30000" dirty="0" smtClean="0"/>
              <a:t>-3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 build="allAtOnc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048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TW" sz="2400" b="1" dirty="0" smtClean="0"/>
              <a:t>Compensated Semiconductors</a:t>
            </a:r>
            <a:endParaRPr lang="en-US" altLang="zh-TW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143000"/>
            <a:ext cx="842089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</a:rPr>
              <a:t> Both donor and acceptor impurities are present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</a:rPr>
              <a:t> Impurity with higher concentration determines the type of  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070C0"/>
                </a:solidFill>
              </a:rPr>
              <a:t>    conductivity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</a:rPr>
              <a:t> Fermi level must adjust to preserve </a:t>
            </a:r>
            <a:r>
              <a:rPr lang="en-US" sz="2400" dirty="0" smtClean="0">
                <a:solidFill>
                  <a:srgbClr val="C00000"/>
                </a:solidFill>
              </a:rPr>
              <a:t>charge neutrality</a:t>
            </a:r>
          </a:p>
          <a:p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211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1187" name="Object 3"/>
          <p:cNvGraphicFramePr>
            <a:graphicFrameLocks noChangeAspect="1"/>
          </p:cNvGraphicFramePr>
          <p:nvPr/>
        </p:nvGraphicFramePr>
        <p:xfrm>
          <a:off x="914400" y="3194050"/>
          <a:ext cx="780550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82" name="Document" r:id="rId3" imgW="5955230" imgH="470297" progId="Word.Document.12">
                  <p:embed/>
                </p:oleObj>
              </mc:Choice>
              <mc:Fallback>
                <p:oleObj name="Document" r:id="rId3" imgW="5955230" imgH="470297" progId="Word.Documen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94050"/>
                        <a:ext cx="7805502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143000" y="3805535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38802C"/>
                </a:solidFill>
              </a:rPr>
              <a:t>Using</a:t>
            </a:r>
            <a:endParaRPr lang="en-US" dirty="0">
              <a:solidFill>
                <a:srgbClr val="38802C"/>
              </a:solidFill>
            </a:endParaRPr>
          </a:p>
        </p:txBody>
      </p:sp>
      <p:sp>
        <p:nvSpPr>
          <p:cNvPr id="2211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1190" name="Object 6"/>
          <p:cNvGraphicFramePr>
            <a:graphicFrameLocks noChangeAspect="1"/>
          </p:cNvGraphicFramePr>
          <p:nvPr/>
        </p:nvGraphicFramePr>
        <p:xfrm>
          <a:off x="671830" y="3733800"/>
          <a:ext cx="829818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83" name="Document" r:id="rId5" imgW="5955230" imgH="492641" progId="Word.Document.12">
                  <p:embed/>
                </p:oleObj>
              </mc:Choice>
              <mc:Fallback>
                <p:oleObj name="Document" r:id="rId5" imgW="5955230" imgH="492641" progId="Word.Document.12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" y="3733800"/>
                        <a:ext cx="8298181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12"/>
          <p:cNvGraphicFramePr>
            <a:graphicFrameLocks noChangeAspect="1"/>
          </p:cNvGraphicFramePr>
          <p:nvPr/>
        </p:nvGraphicFramePr>
        <p:xfrm>
          <a:off x="1524000" y="4343400"/>
          <a:ext cx="59547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84" name="Document" r:id="rId7" imgW="5955230" imgH="1078981" progId="Word.Document.12">
                  <p:embed/>
                </p:oleObj>
              </mc:Choice>
              <mc:Fallback>
                <p:oleObj name="Document" r:id="rId7" imgW="5955230" imgH="1078981" progId="Word.Document.12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343400"/>
                        <a:ext cx="595471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7" name="Object 13"/>
          <p:cNvGraphicFramePr>
            <a:graphicFrameLocks noChangeAspect="1"/>
          </p:cNvGraphicFramePr>
          <p:nvPr/>
        </p:nvGraphicFramePr>
        <p:xfrm>
          <a:off x="1600200" y="5410200"/>
          <a:ext cx="58832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85" name="Document" r:id="rId9" imgW="5955230" imgH="1077540" progId="Word.Document.12">
                  <p:embed/>
                </p:oleObj>
              </mc:Choice>
              <mc:Fallback>
                <p:oleObj name="Document" r:id="rId9" imgW="5955230" imgH="1077540" progId="Word.Document.12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10200"/>
                        <a:ext cx="5883275" cy="1066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57200" y="5715000"/>
            <a:ext cx="135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38802C"/>
                </a:solidFill>
              </a:rPr>
              <a:t>Similarly</a:t>
            </a:r>
            <a:endParaRPr lang="en-US" dirty="0">
              <a:solidFill>
                <a:srgbClr val="38802C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170216" y="4724400"/>
            <a:ext cx="304799" cy="152400"/>
          </a:xfrm>
          <a:custGeom>
            <a:avLst/>
            <a:gdLst>
              <a:gd name="connsiteX0" fmla="*/ 1080654 w 1246909"/>
              <a:gd name="connsiteY0" fmla="*/ 540327 h 789709"/>
              <a:gd name="connsiteX1" fmla="*/ 1080654 w 1246909"/>
              <a:gd name="connsiteY1" fmla="*/ 540327 h 789709"/>
              <a:gd name="connsiteX2" fmla="*/ 1052945 w 1246909"/>
              <a:gd name="connsiteY2" fmla="*/ 221673 h 789709"/>
              <a:gd name="connsiteX3" fmla="*/ 1025236 w 1246909"/>
              <a:gd name="connsiteY3" fmla="*/ 124691 h 789709"/>
              <a:gd name="connsiteX4" fmla="*/ 983672 w 1246909"/>
              <a:gd name="connsiteY4" fmla="*/ 96982 h 789709"/>
              <a:gd name="connsiteX5" fmla="*/ 900545 w 1246909"/>
              <a:gd name="connsiteY5" fmla="*/ 41564 h 789709"/>
              <a:gd name="connsiteX6" fmla="*/ 858982 w 1246909"/>
              <a:gd name="connsiteY6" fmla="*/ 13855 h 789709"/>
              <a:gd name="connsiteX7" fmla="*/ 817418 w 1246909"/>
              <a:gd name="connsiteY7" fmla="*/ 0 h 789709"/>
              <a:gd name="connsiteX8" fmla="*/ 221672 w 1246909"/>
              <a:gd name="connsiteY8" fmla="*/ 13855 h 789709"/>
              <a:gd name="connsiteX9" fmla="*/ 110836 w 1246909"/>
              <a:gd name="connsiteY9" fmla="*/ 41564 h 789709"/>
              <a:gd name="connsiteX10" fmla="*/ 69272 w 1246909"/>
              <a:gd name="connsiteY10" fmla="*/ 69273 h 789709"/>
              <a:gd name="connsiteX11" fmla="*/ 13854 w 1246909"/>
              <a:gd name="connsiteY11" fmla="*/ 166255 h 789709"/>
              <a:gd name="connsiteX12" fmla="*/ 0 w 1246909"/>
              <a:gd name="connsiteY12" fmla="*/ 221673 h 789709"/>
              <a:gd name="connsiteX13" fmla="*/ 13854 w 1246909"/>
              <a:gd name="connsiteY13" fmla="*/ 581891 h 789709"/>
              <a:gd name="connsiteX14" fmla="*/ 27709 w 1246909"/>
              <a:gd name="connsiteY14" fmla="*/ 678873 h 789709"/>
              <a:gd name="connsiteX15" fmla="*/ 55418 w 1246909"/>
              <a:gd name="connsiteY15" fmla="*/ 720436 h 789709"/>
              <a:gd name="connsiteX16" fmla="*/ 69272 w 1246909"/>
              <a:gd name="connsiteY16" fmla="*/ 762000 h 789709"/>
              <a:gd name="connsiteX17" fmla="*/ 124691 w 1246909"/>
              <a:gd name="connsiteY17" fmla="*/ 775855 h 789709"/>
              <a:gd name="connsiteX18" fmla="*/ 277091 w 1246909"/>
              <a:gd name="connsiteY18" fmla="*/ 789709 h 789709"/>
              <a:gd name="connsiteX19" fmla="*/ 734291 w 1246909"/>
              <a:gd name="connsiteY19" fmla="*/ 775855 h 789709"/>
              <a:gd name="connsiteX20" fmla="*/ 789709 w 1246909"/>
              <a:gd name="connsiteY20" fmla="*/ 762000 h 789709"/>
              <a:gd name="connsiteX21" fmla="*/ 872836 w 1246909"/>
              <a:gd name="connsiteY21" fmla="*/ 734291 h 789709"/>
              <a:gd name="connsiteX22" fmla="*/ 900545 w 1246909"/>
              <a:gd name="connsiteY22" fmla="*/ 692727 h 789709"/>
              <a:gd name="connsiteX23" fmla="*/ 942109 w 1246909"/>
              <a:gd name="connsiteY23" fmla="*/ 678873 h 789709"/>
              <a:gd name="connsiteX24" fmla="*/ 1025236 w 1246909"/>
              <a:gd name="connsiteY24" fmla="*/ 637309 h 789709"/>
              <a:gd name="connsiteX25" fmla="*/ 1052945 w 1246909"/>
              <a:gd name="connsiteY25" fmla="*/ 595745 h 789709"/>
              <a:gd name="connsiteX26" fmla="*/ 1094509 w 1246909"/>
              <a:gd name="connsiteY26" fmla="*/ 581891 h 789709"/>
              <a:gd name="connsiteX27" fmla="*/ 1108363 w 1246909"/>
              <a:gd name="connsiteY27" fmla="*/ 540327 h 789709"/>
              <a:gd name="connsiteX28" fmla="*/ 1136072 w 1246909"/>
              <a:gd name="connsiteY28" fmla="*/ 498764 h 789709"/>
              <a:gd name="connsiteX29" fmla="*/ 1163782 w 1246909"/>
              <a:gd name="connsiteY29" fmla="*/ 415636 h 789709"/>
              <a:gd name="connsiteX30" fmla="*/ 1205345 w 1246909"/>
              <a:gd name="connsiteY30" fmla="*/ 290945 h 789709"/>
              <a:gd name="connsiteX31" fmla="*/ 1219200 w 1246909"/>
              <a:gd name="connsiteY31" fmla="*/ 249382 h 789709"/>
              <a:gd name="connsiteX32" fmla="*/ 1233054 w 1246909"/>
              <a:gd name="connsiteY32" fmla="*/ 207818 h 789709"/>
              <a:gd name="connsiteX33" fmla="*/ 1246909 w 1246909"/>
              <a:gd name="connsiteY33" fmla="*/ 193964 h 789709"/>
              <a:gd name="connsiteX34" fmla="*/ 1246909 w 1246909"/>
              <a:gd name="connsiteY34" fmla="*/ 193964 h 78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46909" h="789709">
                <a:moveTo>
                  <a:pt x="1080654" y="540327"/>
                </a:moveTo>
                <a:lnTo>
                  <a:pt x="1080654" y="540327"/>
                </a:lnTo>
                <a:cubicBezTo>
                  <a:pt x="1069444" y="338548"/>
                  <a:pt x="1082011" y="352470"/>
                  <a:pt x="1052945" y="221673"/>
                </a:cubicBezTo>
                <a:cubicBezTo>
                  <a:pt x="1052178" y="218224"/>
                  <a:pt x="1032358" y="133594"/>
                  <a:pt x="1025236" y="124691"/>
                </a:cubicBezTo>
                <a:cubicBezTo>
                  <a:pt x="1014834" y="111689"/>
                  <a:pt x="996464" y="107642"/>
                  <a:pt x="983672" y="96982"/>
                </a:cubicBezTo>
                <a:cubicBezTo>
                  <a:pt x="914485" y="39326"/>
                  <a:pt x="973590" y="65911"/>
                  <a:pt x="900545" y="41564"/>
                </a:cubicBezTo>
                <a:cubicBezTo>
                  <a:pt x="886691" y="32328"/>
                  <a:pt x="873875" y="21302"/>
                  <a:pt x="858982" y="13855"/>
                </a:cubicBezTo>
                <a:cubicBezTo>
                  <a:pt x="845920" y="7324"/>
                  <a:pt x="832022" y="0"/>
                  <a:pt x="817418" y="0"/>
                </a:cubicBezTo>
                <a:cubicBezTo>
                  <a:pt x="618782" y="0"/>
                  <a:pt x="420254" y="9237"/>
                  <a:pt x="221672" y="13855"/>
                </a:cubicBezTo>
                <a:cubicBezTo>
                  <a:pt x="195319" y="19125"/>
                  <a:pt x="139240" y="27362"/>
                  <a:pt x="110836" y="41564"/>
                </a:cubicBezTo>
                <a:cubicBezTo>
                  <a:pt x="95943" y="49011"/>
                  <a:pt x="83127" y="60037"/>
                  <a:pt x="69272" y="69273"/>
                </a:cubicBezTo>
                <a:cubicBezTo>
                  <a:pt x="46302" y="103728"/>
                  <a:pt x="28921" y="126075"/>
                  <a:pt x="13854" y="166255"/>
                </a:cubicBezTo>
                <a:cubicBezTo>
                  <a:pt x="7168" y="184084"/>
                  <a:pt x="4618" y="203200"/>
                  <a:pt x="0" y="221673"/>
                </a:cubicBezTo>
                <a:cubicBezTo>
                  <a:pt x="4618" y="341746"/>
                  <a:pt x="6585" y="461950"/>
                  <a:pt x="13854" y="581891"/>
                </a:cubicBezTo>
                <a:cubicBezTo>
                  <a:pt x="15829" y="614487"/>
                  <a:pt x="18325" y="647595"/>
                  <a:pt x="27709" y="678873"/>
                </a:cubicBezTo>
                <a:cubicBezTo>
                  <a:pt x="32494" y="694822"/>
                  <a:pt x="46182" y="706582"/>
                  <a:pt x="55418" y="720436"/>
                </a:cubicBezTo>
                <a:cubicBezTo>
                  <a:pt x="60036" y="734291"/>
                  <a:pt x="57868" y="752877"/>
                  <a:pt x="69272" y="762000"/>
                </a:cubicBezTo>
                <a:cubicBezTo>
                  <a:pt x="84141" y="773895"/>
                  <a:pt x="105816" y="773338"/>
                  <a:pt x="124691" y="775855"/>
                </a:cubicBezTo>
                <a:cubicBezTo>
                  <a:pt x="175253" y="782597"/>
                  <a:pt x="226291" y="785091"/>
                  <a:pt x="277091" y="789709"/>
                </a:cubicBezTo>
                <a:cubicBezTo>
                  <a:pt x="429491" y="785091"/>
                  <a:pt x="582043" y="784085"/>
                  <a:pt x="734291" y="775855"/>
                </a:cubicBezTo>
                <a:cubicBezTo>
                  <a:pt x="753304" y="774827"/>
                  <a:pt x="771471" y="767472"/>
                  <a:pt x="789709" y="762000"/>
                </a:cubicBezTo>
                <a:cubicBezTo>
                  <a:pt x="817685" y="753607"/>
                  <a:pt x="872836" y="734291"/>
                  <a:pt x="872836" y="734291"/>
                </a:cubicBezTo>
                <a:cubicBezTo>
                  <a:pt x="882072" y="720436"/>
                  <a:pt x="887543" y="703129"/>
                  <a:pt x="900545" y="692727"/>
                </a:cubicBezTo>
                <a:cubicBezTo>
                  <a:pt x="911949" y="683604"/>
                  <a:pt x="929047" y="685404"/>
                  <a:pt x="942109" y="678873"/>
                </a:cubicBezTo>
                <a:cubicBezTo>
                  <a:pt x="1049547" y="625155"/>
                  <a:pt x="920756" y="672136"/>
                  <a:pt x="1025236" y="637309"/>
                </a:cubicBezTo>
                <a:cubicBezTo>
                  <a:pt x="1034472" y="623454"/>
                  <a:pt x="1039943" y="606147"/>
                  <a:pt x="1052945" y="595745"/>
                </a:cubicBezTo>
                <a:cubicBezTo>
                  <a:pt x="1064349" y="586622"/>
                  <a:pt x="1084182" y="592218"/>
                  <a:pt x="1094509" y="581891"/>
                </a:cubicBezTo>
                <a:cubicBezTo>
                  <a:pt x="1104836" y="571564"/>
                  <a:pt x="1101832" y="553389"/>
                  <a:pt x="1108363" y="540327"/>
                </a:cubicBezTo>
                <a:cubicBezTo>
                  <a:pt x="1115809" y="525434"/>
                  <a:pt x="1129309" y="513980"/>
                  <a:pt x="1136072" y="498764"/>
                </a:cubicBezTo>
                <a:cubicBezTo>
                  <a:pt x="1147935" y="472073"/>
                  <a:pt x="1154545" y="443345"/>
                  <a:pt x="1163782" y="415636"/>
                </a:cubicBezTo>
                <a:lnTo>
                  <a:pt x="1205345" y="290945"/>
                </a:lnTo>
                <a:lnTo>
                  <a:pt x="1219200" y="249382"/>
                </a:lnTo>
                <a:cubicBezTo>
                  <a:pt x="1223818" y="235527"/>
                  <a:pt x="1222727" y="218144"/>
                  <a:pt x="1233054" y="207818"/>
                </a:cubicBezTo>
                <a:lnTo>
                  <a:pt x="1246909" y="193964"/>
                </a:lnTo>
                <a:lnTo>
                  <a:pt x="1246909" y="193964"/>
                </a:ln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2"/>
          <a:stretch>
            <a:fillRect/>
          </a:stretch>
        </p:blipFill>
        <p:spPr>
          <a:xfrm>
            <a:off x="1295400" y="964213"/>
            <a:ext cx="6424516" cy="5360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762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TW" sz="2400" b="1" dirty="0" smtClean="0"/>
              <a:t>Effect of Temperature on E</a:t>
            </a:r>
            <a:r>
              <a:rPr lang="en-US" altLang="zh-TW" sz="2400" b="1" baseline="-25000" dirty="0" smtClean="0"/>
              <a:t>F</a:t>
            </a:r>
            <a:r>
              <a:rPr lang="en-US" altLang="zh-TW" sz="2400" b="1" dirty="0" smtClean="0"/>
              <a:t> </a:t>
            </a:r>
            <a:endParaRPr lang="en-US" altLang="zh-TW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57200" y="899241"/>
            <a:ext cx="3886200" cy="3672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76200"/>
            <a:ext cx="8229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zh-TW" sz="2400" b="1" dirty="0" smtClean="0"/>
              <a:t>Carrier ionization: effect of temperature</a:t>
            </a:r>
            <a:endParaRPr lang="en-US" altLang="zh-TW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5257800" y="990600"/>
            <a:ext cx="3581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Freeze-out region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Not all donor impurities  ionized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Some electrons are frozen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57800" y="212467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Extrinisc</a:t>
            </a:r>
            <a:r>
              <a:rPr lang="en-US" dirty="0" smtClean="0">
                <a:solidFill>
                  <a:srgbClr val="C00000"/>
                </a:solidFill>
              </a:rPr>
              <a:t> region</a:t>
            </a:r>
            <a:endParaRPr lang="en-US" dirty="0" smtClean="0">
              <a:solidFill>
                <a:srgbClr val="FF66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All donor impurities  ionized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3163669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Intrinsic region</a:t>
            </a:r>
            <a:endParaRPr lang="en-US" dirty="0" smtClean="0">
              <a:solidFill>
                <a:srgbClr val="FF66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Electrons excited from VB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Intrinsic carrier conc. Becomes</a:t>
            </a:r>
          </a:p>
          <a:p>
            <a:r>
              <a:rPr lang="en-US" dirty="0" smtClean="0"/>
              <a:t>  comparable to the donors</a:t>
            </a:r>
          </a:p>
        </p:txBody>
      </p:sp>
      <p:pic>
        <p:nvPicPr>
          <p:cNvPr id="11" name="Picture 10" descr="SDP.03.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4394200"/>
            <a:ext cx="7229475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ISM\Teaching\Devices\Lectures\Animations\direct_bandg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599"/>
            <a:ext cx="2987042" cy="2286001"/>
          </a:xfrm>
          <a:prstGeom prst="rect">
            <a:avLst/>
          </a:prstGeom>
          <a:noFill/>
        </p:spPr>
      </p:pic>
      <p:pic>
        <p:nvPicPr>
          <p:cNvPr id="3" name="Picture 5" descr="E:\ISM\Teaching\Devices\Lectures\Animations\indirect_bandg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429000"/>
            <a:ext cx="3072384" cy="235131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81000" y="152400"/>
            <a:ext cx="7848600" cy="685800"/>
          </a:xfrm>
          <a:prstGeom prst="rect">
            <a:avLst/>
          </a:prstGeom>
          <a:solidFill>
            <a:srgbClr val="ECFEEC"/>
          </a:solidFill>
          <a:ln w="28575">
            <a:solidFill>
              <a:srgbClr val="38802C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700" b="1" dirty="0" smtClean="0">
                <a:latin typeface="Garamond" pitchFamily="18" charset="0"/>
              </a:rPr>
              <a:t>Energy Momentum diagrams &amp; Effective mass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768096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29200" y="1020040"/>
            <a:ext cx="3200400" cy="781050"/>
            <a:chOff x="5029200" y="1020040"/>
            <a:chExt cx="3810000" cy="781050"/>
          </a:xfrm>
        </p:grpSpPr>
        <p:sp>
          <p:nvSpPr>
            <p:cNvPr id="7" name="TextBox 6"/>
            <p:cNvSpPr txBox="1"/>
            <p:nvPr/>
          </p:nvSpPr>
          <p:spPr>
            <a:xfrm>
              <a:off x="5029200" y="1219200"/>
              <a:ext cx="381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Free Electrons:  </a:t>
              </a:r>
              <a:endParaRPr lang="en-US" sz="2000" dirty="0"/>
            </a:p>
          </p:txBody>
        </p:sp>
        <p:pic>
          <p:nvPicPr>
            <p:cNvPr id="8" name="Picture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82690" y="1020040"/>
              <a:ext cx="1133475" cy="781050"/>
            </a:xfrm>
            <a:prstGeom prst="rect">
              <a:avLst/>
            </a:prstGeom>
            <a:noFill/>
          </p:spPr>
        </p:pic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76809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029200" y="2161310"/>
            <a:ext cx="3200400" cy="781050"/>
            <a:chOff x="5029200" y="2161310"/>
            <a:chExt cx="3810000" cy="781050"/>
          </a:xfrm>
        </p:grpSpPr>
        <p:sp>
          <p:nvSpPr>
            <p:cNvPr id="11" name="TextBox 10"/>
            <p:cNvSpPr txBox="1"/>
            <p:nvPr/>
          </p:nvSpPr>
          <p:spPr>
            <a:xfrm>
              <a:off x="5029200" y="2332760"/>
              <a:ext cx="381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Inside a s/c crystal:  </a:t>
              </a:r>
              <a:endParaRPr lang="en-US" sz="2000" dirty="0"/>
            </a:p>
          </p:txBody>
        </p:sp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67600" y="2161310"/>
              <a:ext cx="1143000" cy="781050"/>
            </a:xfrm>
            <a:prstGeom prst="rect">
              <a:avLst/>
            </a:prstGeom>
            <a:noFill/>
          </p:spPr>
        </p:pic>
      </p:grp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1238250"/>
            <a:ext cx="768096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0" y="0"/>
            <a:ext cx="768096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3124200"/>
            <a:ext cx="320040" cy="381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791200" y="3124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: Electron effective mass  </a:t>
            </a:r>
            <a:endParaRPr lang="en-US" sz="2000" dirty="0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0" y="0"/>
            <a:ext cx="76809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0" y="1238250"/>
            <a:ext cx="768096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0" y="0"/>
            <a:ext cx="76809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0" y="3886200"/>
            <a:ext cx="1304163" cy="895350"/>
          </a:xfrm>
          <a:prstGeom prst="rect">
            <a:avLst/>
          </a:prstGeom>
          <a:noFill/>
        </p:spPr>
      </p:pic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0" y="1352550"/>
            <a:ext cx="768096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81600" y="49338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Similarly, for holes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73579"/>
              </p:ext>
            </p:extLst>
          </p:nvPr>
        </p:nvGraphicFramePr>
        <p:xfrm>
          <a:off x="609600" y="2914647"/>
          <a:ext cx="8229600" cy="2945133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327237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800000"/>
                          </a:solidFill>
                          <a:effectLst/>
                        </a:rPr>
                        <a:t>Type of Radiation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800000"/>
                          </a:solidFill>
                          <a:effectLst/>
                        </a:rPr>
                        <a:t>Frequency Range (Hz)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800000"/>
                          </a:solidFill>
                          <a:effectLst/>
                        </a:rPr>
                        <a:t>Wavelength Range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gamma-rays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r>
                        <a:rPr lang="en-US" baseline="30000"/>
                        <a:t>20 </a:t>
                      </a:r>
                      <a:r>
                        <a:rPr lang="en-US"/>
                        <a:t>- 10</a:t>
                      </a:r>
                      <a:r>
                        <a:rPr lang="en-US" baseline="30000"/>
                        <a:t>24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&lt; 10</a:t>
                      </a:r>
                      <a:r>
                        <a:rPr lang="en-US" baseline="30000"/>
                        <a:t>-12 </a:t>
                      </a:r>
                      <a:r>
                        <a:rPr lang="en-US"/>
                        <a:t>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x-rays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r>
                        <a:rPr lang="en-US" baseline="30000"/>
                        <a:t>17 </a:t>
                      </a:r>
                      <a:r>
                        <a:rPr lang="en-US"/>
                        <a:t>- 10</a:t>
                      </a:r>
                      <a:r>
                        <a:rPr lang="en-US" baseline="30000"/>
                        <a:t>20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 nm - 1 pm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ultraviolet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r>
                        <a:rPr lang="en-US" baseline="30000"/>
                        <a:t>15 </a:t>
                      </a:r>
                      <a:r>
                        <a:rPr lang="en-US"/>
                        <a:t>- 10</a:t>
                      </a:r>
                      <a:r>
                        <a:rPr lang="en-US" baseline="30000"/>
                        <a:t>17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400 nm - 1 nm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visible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4 - 7.5*10</a:t>
                      </a:r>
                      <a:r>
                        <a:rPr lang="en-US" baseline="30000"/>
                        <a:t>14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750 nm - 400 nm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near-infrared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1*10</a:t>
                      </a:r>
                      <a:r>
                        <a:rPr lang="en-US" baseline="30000"/>
                        <a:t>14 </a:t>
                      </a:r>
                      <a:r>
                        <a:rPr lang="en-US"/>
                        <a:t>- 4*10</a:t>
                      </a:r>
                      <a:r>
                        <a:rPr lang="en-US" baseline="30000"/>
                        <a:t>14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2.5 μ</a:t>
                      </a:r>
                      <a:r>
                        <a:rPr lang="en-US" dirty="0"/>
                        <a:t>m - 750 </a:t>
                      </a:r>
                      <a:r>
                        <a:rPr lang="en-US" dirty="0" smtClean="0"/>
                        <a:t>nm (Optical F)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infrared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  <a:r>
                        <a:rPr lang="en-US" baseline="30000"/>
                        <a:t>13 </a:t>
                      </a:r>
                      <a:r>
                        <a:rPr lang="en-US"/>
                        <a:t>- 10</a:t>
                      </a:r>
                      <a:r>
                        <a:rPr lang="en-US" baseline="30000"/>
                        <a:t>14</a:t>
                      </a:r>
                      <a:endParaRPr lang="en-US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l-GR"/>
                        <a:t>25 μ</a:t>
                      </a:r>
                      <a:r>
                        <a:rPr lang="en-US"/>
                        <a:t>m - 2.5 </a:t>
                      </a:r>
                      <a:r>
                        <a:rPr lang="el-GR"/>
                        <a:t>μ</a:t>
                      </a:r>
                      <a:r>
                        <a:rPr lang="en-US"/>
                        <a:t>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/>
                        <a:t>microwaves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3*10</a:t>
                      </a:r>
                      <a:r>
                        <a:rPr lang="en-US" baseline="30000" dirty="0"/>
                        <a:t>11 </a:t>
                      </a:r>
                      <a:r>
                        <a:rPr lang="en-US" dirty="0"/>
                        <a:t>- 10</a:t>
                      </a:r>
                      <a:r>
                        <a:rPr lang="en-US" baseline="30000" dirty="0"/>
                        <a:t>13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 mm - 25 </a:t>
                      </a:r>
                      <a:r>
                        <a:rPr lang="el-GR"/>
                        <a:t>μ</a:t>
                      </a:r>
                      <a:r>
                        <a:rPr lang="en-US"/>
                        <a:t>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237">
                <a:tc>
                  <a:txBody>
                    <a:bodyPr/>
                    <a:lstStyle/>
                    <a:p>
                      <a:r>
                        <a:rPr lang="en-US" dirty="0"/>
                        <a:t>radio waves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3*10</a:t>
                      </a:r>
                      <a:r>
                        <a:rPr lang="en-US" baseline="30000" dirty="0"/>
                        <a:t>11</a:t>
                      </a:r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 mm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24258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"/>
            <a:ext cx="60198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31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534" y="152400"/>
            <a:ext cx="861659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8200" y="5024735"/>
            <a:ext cx="26773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</a:t>
            </a:r>
            <a:r>
              <a:rPr lang="en-US" sz="2400" i="1" dirty="0" smtClean="0"/>
              <a:t>(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– E</a:t>
            </a:r>
            <a:r>
              <a:rPr lang="en-US" sz="2400" i="1" dirty="0" smtClean="0"/>
              <a:t>)</a:t>
            </a:r>
            <a:r>
              <a:rPr lang="en-US" sz="2400" dirty="0" smtClean="0"/>
              <a:t> &gt;&gt;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kT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 txBox="1">
            <a:spLocks noChangeArrowheads="1"/>
          </p:cNvSpPr>
          <p:nvPr/>
        </p:nvSpPr>
        <p:spPr>
          <a:xfrm>
            <a:off x="1447800" y="381000"/>
            <a:ext cx="7239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200" kern="0" dirty="0" smtClean="0">
                <a:solidFill>
                  <a:srgbClr val="006633"/>
                </a:solidFill>
                <a:latin typeface="Garamond"/>
                <a:ea typeface="+mj-ea"/>
                <a:cs typeface="+mj-cs"/>
              </a:rPr>
              <a:t>Basic block of S/C devices</a:t>
            </a:r>
            <a:endParaRPr lang="th-TH" sz="4200" kern="0" dirty="0" smtClean="0">
              <a:solidFill>
                <a:srgbClr val="006633"/>
              </a:solidFill>
              <a:latin typeface="Garamond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85800" y="1219200"/>
            <a:ext cx="7239000" cy="2843213"/>
          </a:xfrm>
          <a:prstGeom prst="rect">
            <a:avLst/>
          </a:prstGeom>
          <a:noFill/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4343400"/>
            <a:ext cx="7010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33400" indent="-533400">
              <a:buFontTx/>
              <a:buAutoNum type="alphaLcParenBoth"/>
            </a:pP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 Metal-semiconductor interface;</a:t>
            </a:r>
          </a:p>
          <a:p>
            <a:pPr marL="533400" indent="-533400">
              <a:buFontTx/>
              <a:buAutoNum type="alphaLcParenBoth"/>
            </a:pP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 </a:t>
            </a:r>
            <a:r>
              <a:rPr lang="en-US" sz="2800" i="1" dirty="0">
                <a:solidFill>
                  <a:srgbClr val="006633"/>
                </a:solidFill>
                <a:cs typeface="Times New Roman" pitchFamily="18" charset="0"/>
              </a:rPr>
              <a:t>p-n </a:t>
            </a: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junction;</a:t>
            </a:r>
          </a:p>
          <a:p>
            <a:pPr marL="533400" indent="-533400">
              <a:buFontTx/>
              <a:buAutoNum type="alphaLcParenBoth"/>
            </a:pP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6633"/>
                </a:solidFill>
                <a:cs typeface="Times New Roman" pitchFamily="18" charset="0"/>
              </a:rPr>
              <a:t>Heterojunction</a:t>
            </a: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 interface; </a:t>
            </a:r>
          </a:p>
          <a:p>
            <a:pPr marL="533400" indent="-533400">
              <a:buFontTx/>
              <a:buAutoNum type="alphaLcParenBoth"/>
            </a:pPr>
            <a:r>
              <a:rPr lang="en-US" sz="2800" dirty="0">
                <a:solidFill>
                  <a:srgbClr val="006633"/>
                </a:solidFill>
                <a:cs typeface="Times New Roman" pitchFamily="18" charset="0"/>
              </a:rPr>
              <a:t> Metal-oxide-semiconductor structure.</a:t>
            </a:r>
            <a:endParaRPr lang="th-TH" sz="2800" dirty="0">
              <a:solidFill>
                <a:srgbClr val="006633"/>
              </a:solidFill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5000" y="632460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Ack.: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Ekapon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KMUTT</a:t>
            </a:r>
          </a:p>
        </p:txBody>
      </p:sp>
    </p:spTree>
    <p:extLst>
      <p:ext uri="{BB962C8B-B14F-4D97-AF65-F5344CB8AC3E}">
        <p14:creationId xmlns:p14="http://schemas.microsoft.com/office/powerpoint/2010/main" val="60629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ChangeArrowheads="1"/>
          </p:cNvSpPr>
          <p:nvPr/>
        </p:nvSpPr>
        <p:spPr bwMode="auto">
          <a:xfrm>
            <a:off x="762000" y="3048000"/>
            <a:ext cx="82296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700" dirty="0" smtClean="0">
                <a:solidFill>
                  <a:schemeClr val="tx2"/>
                </a:solidFill>
                <a:latin typeface="Garamond" pitchFamily="18" charset="0"/>
              </a:rPr>
              <a:t>Periodic Table: relevant part</a:t>
            </a:r>
            <a:endParaRPr lang="fi-FI" sz="2700" dirty="0">
              <a:solidFill>
                <a:schemeClr val="tx2"/>
              </a:solidFill>
              <a:latin typeface="Garamond" pitchFamily="18" charset="0"/>
            </a:endParaRPr>
          </a:p>
        </p:txBody>
      </p:sp>
      <p:sp>
        <p:nvSpPr>
          <p:cNvPr id="7171" name="Rectangle 6"/>
          <p:cNvSpPr>
            <a:spLocks noChangeArrowheads="1"/>
          </p:cNvSpPr>
          <p:nvPr/>
        </p:nvSpPr>
        <p:spPr bwMode="auto">
          <a:xfrm>
            <a:off x="381000" y="1295400"/>
            <a:ext cx="8229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022350" lvl="2" indent="-350838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fi-FI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81702"/>
              </p:ext>
            </p:extLst>
          </p:nvPr>
        </p:nvGraphicFramePr>
        <p:xfrm>
          <a:off x="1409702" y="3581400"/>
          <a:ext cx="6476996" cy="27537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136"/>
                <a:gridCol w="1066172"/>
                <a:gridCol w="1066172"/>
                <a:gridCol w="1066172"/>
                <a:gridCol w="1066172"/>
                <a:gridCol w="1066172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Period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III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VI</a:t>
                      </a:r>
                      <a:endParaRPr lang="en-US" sz="2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</a:t>
                      </a:r>
                      <a:endParaRPr lang="en-US" sz="2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Si</a:t>
                      </a:r>
                      <a:r>
                        <a:rPr lang="en-US" sz="2400" baseline="30000" dirty="0" smtClean="0"/>
                        <a:t>14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</a:t>
                      </a:r>
                      <a:endParaRPr lang="en-US" sz="2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Zn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Ga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Ge</a:t>
                      </a:r>
                      <a:r>
                        <a:rPr lang="en-US" sz="2400" baseline="30000" dirty="0" smtClean="0"/>
                        <a:t>32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Se</a:t>
                      </a:r>
                      <a:endParaRPr lang="en-US" sz="2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Cd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</a:t>
                      </a:r>
                      <a:endParaRPr lang="en-US" sz="2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1500" y="228601"/>
            <a:ext cx="8229600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700" dirty="0" smtClean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S/C (Semi +conductor) is defined as a material whose conductivity lies between a conductor and insulator.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Conductivity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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Resistivity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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some materials are shown below: (</a:t>
            </a:r>
            <a:r>
              <a:rPr lang="el-GR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1/ </a:t>
            </a:r>
            <a:r>
              <a:rPr lang="el-GR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i-FI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96988"/>
              </p:ext>
            </p:extLst>
          </p:nvPr>
        </p:nvGraphicFramePr>
        <p:xfrm>
          <a:off x="546098" y="1437640"/>
          <a:ext cx="81407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8"/>
                <a:gridCol w="1322099"/>
                <a:gridCol w="1248648"/>
                <a:gridCol w="1468998"/>
                <a:gridCol w="1101749"/>
                <a:gridCol w="1909699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Semicon-ductors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Conductors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Organic S/Cs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Graphene </a:t>
                      </a:r>
                    </a:p>
                    <a:p>
                      <a:r>
                        <a:rPr lang="en-US" dirty="0" smtClean="0"/>
                        <a:t>metal S/Cs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Symbol"/>
                        </a:rPr>
                        <a:t> (S/cm)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-18</a:t>
                      </a:r>
                      <a:r>
                        <a:rPr lang="en-US" dirty="0" smtClean="0"/>
                        <a:t> – 10</a:t>
                      </a:r>
                      <a:r>
                        <a:rPr lang="en-US" baseline="30000" dirty="0" smtClean="0"/>
                        <a:t>-8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-8</a:t>
                      </a:r>
                      <a:r>
                        <a:rPr lang="en-US" dirty="0" smtClean="0"/>
                        <a:t> - 10</a:t>
                      </a:r>
                      <a:r>
                        <a:rPr lang="en-US" baseline="30000" dirty="0" smtClean="0"/>
                        <a:t>4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4</a:t>
                      </a:r>
                      <a:r>
                        <a:rPr lang="en-US" dirty="0" smtClean="0"/>
                        <a:t> - 10</a:t>
                      </a:r>
                      <a:r>
                        <a:rPr lang="en-US" baseline="30000" dirty="0" smtClean="0"/>
                        <a:t>6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Symbol"/>
                        </a:rPr>
                        <a:t> (-cm)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18</a:t>
                      </a:r>
                      <a:r>
                        <a:rPr lang="en-US" dirty="0" smtClean="0"/>
                        <a:t> - 10</a:t>
                      </a:r>
                      <a:r>
                        <a:rPr lang="en-US" baseline="30000" dirty="0" smtClean="0"/>
                        <a:t>8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8</a:t>
                      </a:r>
                      <a:r>
                        <a:rPr lang="en-US" dirty="0" smtClean="0"/>
                        <a:t> – 10</a:t>
                      </a:r>
                      <a:r>
                        <a:rPr lang="en-US" baseline="30000" dirty="0" smtClean="0"/>
                        <a:t>-4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-4</a:t>
                      </a:r>
                      <a:r>
                        <a:rPr lang="en-US" dirty="0" smtClean="0"/>
                        <a:t> – 10</a:t>
                      </a:r>
                      <a:r>
                        <a:rPr lang="en-US" baseline="30000" dirty="0" smtClean="0"/>
                        <a:t>-6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30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10422</TotalTime>
  <Words>2325</Words>
  <Application>Microsoft Office PowerPoint</Application>
  <PresentationFormat>On-screen Show (4:3)</PresentationFormat>
  <Paragraphs>530</Paragraphs>
  <Slides>81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97" baseType="lpstr">
      <vt:lpstr>Angsana New</vt:lpstr>
      <vt:lpstr>Arial</vt:lpstr>
      <vt:lpstr>Calibri</vt:lpstr>
      <vt:lpstr>Cambria Math</vt:lpstr>
      <vt:lpstr>Garamond</vt:lpstr>
      <vt:lpstr>Symbol</vt:lpstr>
      <vt:lpstr>Times New Roman</vt:lpstr>
      <vt:lpstr>Wingdings</vt:lpstr>
      <vt:lpstr>Edge</vt:lpstr>
      <vt:lpstr>2_Custom Design</vt:lpstr>
      <vt:lpstr>1_Custom Design</vt:lpstr>
      <vt:lpstr>Custom Design</vt:lpstr>
      <vt:lpstr>Packager Shell Object</vt:lpstr>
      <vt:lpstr>Document</vt:lpstr>
      <vt:lpstr>Equation</vt:lpstr>
      <vt:lpstr>方程式</vt:lpstr>
      <vt:lpstr>Electronic Devices 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SGSITS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Physics</dc:creator>
  <cp:lastModifiedBy>HP</cp:lastModifiedBy>
  <cp:revision>759</cp:revision>
  <dcterms:created xsi:type="dcterms:W3CDTF">2006-12-14T04:32:02Z</dcterms:created>
  <dcterms:modified xsi:type="dcterms:W3CDTF">2020-09-03T06:59:02Z</dcterms:modified>
</cp:coreProperties>
</file>